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wholeTbl>
    <a:band2H>
      <a:tcTxStyle b="def" i="def"/>
      <a:tcStyle>
        <a:tcBdr/>
        <a:fill>
          <a:solidFill>
            <a:srgbClr val="FFFFFF"/>
          </a:solidFill>
        </a:fill>
      </a:tcStyle>
    </a:band2H>
    <a:firstCo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Col>
    <a:la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lastRow>
    <a:fir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02" name="Shape 102"/>
          <p:cNvSpPr/>
          <p:nvPr>
            <p:ph type="sldImg"/>
          </p:nvPr>
        </p:nvSpPr>
        <p:spPr>
          <a:xfrm>
            <a:off x="1143000" y="685800"/>
            <a:ext cx="4572000" cy="3429000"/>
          </a:xfrm>
          <a:prstGeom prst="rect">
            <a:avLst/>
          </a:prstGeom>
        </p:spPr>
        <p:txBody>
          <a:bodyPr/>
          <a:lstStyle/>
          <a:p>
            <a:pPr/>
          </a:p>
        </p:txBody>
      </p:sp>
      <p:sp>
        <p:nvSpPr>
          <p:cNvPr id="103" name="Shape 10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_TITLE_AND_VERTICAL_TEXT">
    <p:spTree>
      <p:nvGrpSpPr>
        <p:cNvPr id="1" name=""/>
        <p:cNvGrpSpPr/>
        <p:nvPr/>
      </p:nvGrpSpPr>
      <p:grpSpPr>
        <a:xfrm>
          <a:off x="0" y="0"/>
          <a:ext cx="0" cy="0"/>
          <a:chOff x="0" y="0"/>
          <a:chExt cx="0" cy="0"/>
        </a:xfrm>
      </p:grpSpPr>
      <p:sp>
        <p:nvSpPr>
          <p:cNvPr id="94" name="Title Text"/>
          <p:cNvSpPr txBox="1"/>
          <p:nvPr>
            <p:ph type="title"/>
          </p:nvPr>
        </p:nvSpPr>
        <p:spPr>
          <a:xfrm rot="5400000">
            <a:off x="4732337" y="2171700"/>
            <a:ext cx="5851526" cy="2057400"/>
          </a:xfrm>
          <a:prstGeom prst="rect">
            <a:avLst/>
          </a:prstGeom>
        </p:spPr>
        <p:txBody>
          <a:bodyPr/>
          <a:lstStyle/>
          <a:p>
            <a:pPr/>
            <a:r>
              <a:t>Title Text</a:t>
            </a:r>
          </a:p>
        </p:txBody>
      </p:sp>
      <p:sp>
        <p:nvSpPr>
          <p:cNvPr id="95" name="Body Level One…"/>
          <p:cNvSpPr txBox="1"/>
          <p:nvPr>
            <p:ph type="body" idx="1"/>
          </p:nvPr>
        </p:nvSpPr>
        <p:spPr>
          <a:xfrm rot="5400000">
            <a:off x="541337" y="190501"/>
            <a:ext cx="5851526" cy="6019801"/>
          </a:xfrm>
          <a:prstGeom prst="rect">
            <a:avLst/>
          </a:prstGeom>
        </p:spPr>
        <p:txBody>
          <a:bodyPr/>
          <a:lstStyle>
            <a:lvl1pPr indent="-342900">
              <a:spcBef>
                <a:spcPts val="300"/>
              </a:spcBef>
            </a:lvl1pPr>
            <a:lvl2pPr marL="963385" indent="-391885">
              <a:spcBef>
                <a:spcPts val="300"/>
              </a:spcBef>
            </a:lvl2pPr>
            <a:lvl3pPr marL="1485900" indent="-457200">
              <a:spcBef>
                <a:spcPts val="300"/>
              </a:spcBef>
            </a:lvl3pPr>
            <a:lvl4pPr marL="2034539" indent="-548639">
              <a:spcBef>
                <a:spcPts val="300"/>
              </a:spcBef>
            </a:lvl4pPr>
            <a:lvl5pPr marL="2491739" indent="-548639">
              <a:spcBef>
                <a:spcPts val="300"/>
              </a:spcBef>
            </a:lvl5pPr>
          </a:lstStyle>
          <a:p>
            <a:pPr/>
            <a:r>
              <a:t>Body Level One</a:t>
            </a:r>
          </a:p>
          <a:p>
            <a:pPr lvl="1"/>
            <a:r>
              <a:t>Body Level Two</a:t>
            </a:r>
          </a:p>
          <a:p>
            <a:pPr lvl="2"/>
            <a:r>
              <a:t>Body Level Three</a:t>
            </a:r>
          </a:p>
          <a:p>
            <a:pPr lvl="3"/>
            <a:r>
              <a:t>Body Level Four</a:t>
            </a:r>
          </a:p>
          <a:p>
            <a:pPr lvl="4"/>
            <a:r>
              <a:t>Body Level Five</a:t>
            </a:r>
          </a:p>
        </p:txBody>
      </p:sp>
      <p:sp>
        <p:nvSpPr>
          <p:cNvPr id="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8" name="Title Text"/>
          <p:cNvSpPr txBox="1"/>
          <p:nvPr>
            <p:ph type="title"/>
          </p:nvPr>
        </p:nvSpPr>
        <p:spPr>
          <a:xfrm>
            <a:off x="685800" y="2130425"/>
            <a:ext cx="7772400" cy="1470025"/>
          </a:xfrm>
          <a:prstGeom prst="rect">
            <a:avLst/>
          </a:prstGeom>
        </p:spPr>
        <p:txBody>
          <a:bodyPr/>
          <a:lstStyle/>
          <a:p>
            <a:pPr/>
            <a:r>
              <a:t>Title Text</a:t>
            </a:r>
          </a:p>
        </p:txBody>
      </p:sp>
      <p:sp>
        <p:nvSpPr>
          <p:cNvPr id="19" name="Body Level One…"/>
          <p:cNvSpPr txBox="1"/>
          <p:nvPr>
            <p:ph type="body" sz="quarter" idx="1"/>
          </p:nvPr>
        </p:nvSpPr>
        <p:spPr>
          <a:xfrm>
            <a:off x="1371600" y="3886200"/>
            <a:ext cx="6400800" cy="1752600"/>
          </a:xfrm>
          <a:prstGeom prst="rect">
            <a:avLst/>
          </a:prstGeom>
        </p:spPr>
        <p:txBody>
          <a:bodyPr/>
          <a:lstStyle>
            <a:lvl1pPr marL="431800" indent="-406400" algn="ctr">
              <a:buClrTx/>
              <a:buSzTx/>
              <a:buFontTx/>
              <a:buNone/>
              <a:defRPr>
                <a:solidFill>
                  <a:srgbClr val="888888"/>
                </a:solidFill>
              </a:defRPr>
            </a:lvl1pPr>
            <a:lvl2pPr marL="431800" indent="76200" algn="ctr">
              <a:buClrTx/>
              <a:buSzTx/>
              <a:buFontTx/>
              <a:buNone/>
              <a:defRPr>
                <a:solidFill>
                  <a:srgbClr val="888888"/>
                </a:solidFill>
              </a:defRPr>
            </a:lvl2pPr>
            <a:lvl3pPr marL="431800" indent="558800" algn="ctr">
              <a:buClrTx/>
              <a:buSzTx/>
              <a:buFontTx/>
              <a:buNone/>
              <a:defRPr>
                <a:solidFill>
                  <a:srgbClr val="888888"/>
                </a:solidFill>
              </a:defRPr>
            </a:lvl3pPr>
            <a:lvl4pPr marL="431800" indent="1041400" algn="ctr">
              <a:buClrTx/>
              <a:buSzTx/>
              <a:buFontTx/>
              <a:buNone/>
              <a:defRPr>
                <a:solidFill>
                  <a:srgbClr val="888888"/>
                </a:solidFill>
              </a:defRPr>
            </a:lvl4pPr>
            <a:lvl5pPr marL="431800" indent="1498600" algn="ctr">
              <a:buClrTx/>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JECT">
    <p:spTree>
      <p:nvGrpSpPr>
        <p:cNvPr id="1" name=""/>
        <p:cNvGrpSpPr/>
        <p:nvPr/>
      </p:nvGrpSpPr>
      <p:grpSpPr>
        <a:xfrm>
          <a:off x="0" y="0"/>
          <a:ext cx="0" cy="0"/>
          <a:chOff x="0" y="0"/>
          <a:chExt cx="0" cy="0"/>
        </a:xfrm>
      </p:grpSpPr>
      <p:sp>
        <p:nvSpPr>
          <p:cNvPr id="27" name="Title Text"/>
          <p:cNvSpPr txBox="1"/>
          <p:nvPr>
            <p:ph type="title"/>
          </p:nvPr>
        </p:nvSpPr>
        <p:spPr>
          <a:xfrm>
            <a:off x="457200" y="274638"/>
            <a:ext cx="8229600" cy="1143001"/>
          </a:xfrm>
          <a:prstGeom prst="rect">
            <a:avLst/>
          </a:prstGeom>
        </p:spPr>
        <p:txBody>
          <a:bodyPr/>
          <a:lstStyle/>
          <a:p>
            <a:pPr/>
            <a:r>
              <a:t>Title Text</a:t>
            </a:r>
          </a:p>
        </p:txBody>
      </p:sp>
      <p:sp>
        <p:nvSpPr>
          <p:cNvPr id="28" name="Body Level One…"/>
          <p:cNvSpPr txBox="1"/>
          <p:nvPr>
            <p:ph type="body" idx="1"/>
          </p:nvPr>
        </p:nvSpPr>
        <p:spPr>
          <a:xfrm>
            <a:off x="457200" y="1600200"/>
            <a:ext cx="8229600" cy="4525963"/>
          </a:xfrm>
          <a:prstGeom prst="rect">
            <a:avLst/>
          </a:prstGeom>
        </p:spPr>
        <p:txBody>
          <a:bodyPr/>
          <a:lstStyle>
            <a:lvl1pPr indent="-342900">
              <a:spcBef>
                <a:spcPts val="300"/>
              </a:spcBef>
            </a:lvl1pPr>
            <a:lvl2pPr marL="963385" indent="-391885">
              <a:spcBef>
                <a:spcPts val="300"/>
              </a:spcBef>
            </a:lvl2pPr>
            <a:lvl3pPr marL="1485900" indent="-457200">
              <a:spcBef>
                <a:spcPts val="300"/>
              </a:spcBef>
            </a:lvl3pPr>
            <a:lvl4pPr marL="2034539" indent="-548639">
              <a:spcBef>
                <a:spcPts val="300"/>
              </a:spcBef>
            </a:lvl4pPr>
            <a:lvl5pPr marL="2491739" indent="-548639">
              <a:spcBef>
                <a:spcPts val="300"/>
              </a:spcBef>
            </a:lvl5pPr>
          </a:lstStyle>
          <a:p>
            <a:pPr/>
            <a:r>
              <a:t>Body Level One</a:t>
            </a:r>
          </a:p>
          <a:p>
            <a:pPr lvl="1"/>
            <a:r>
              <a:t>Body Level Two</a:t>
            </a:r>
          </a:p>
          <a:p>
            <a:pPr lvl="2"/>
            <a:r>
              <a:t>Body Level Three</a:t>
            </a:r>
          </a:p>
          <a:p>
            <a:pPr lvl="3"/>
            <a:r>
              <a:t>Body Level Four</a:t>
            </a:r>
          </a:p>
          <a:p>
            <a:pPr lvl="4"/>
            <a:r>
              <a:t>Body Level Five</a:t>
            </a:r>
          </a:p>
        </p:txBody>
      </p:sp>
      <p:sp>
        <p:nvSpPr>
          <p:cNvPr id="2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spTree>
      <p:nvGrpSpPr>
        <p:cNvPr id="1" name=""/>
        <p:cNvGrpSpPr/>
        <p:nvPr/>
      </p:nvGrpSpPr>
      <p:grpSpPr>
        <a:xfrm>
          <a:off x="0" y="0"/>
          <a:ext cx="0" cy="0"/>
          <a:chOff x="0" y="0"/>
          <a:chExt cx="0" cy="0"/>
        </a:xfrm>
      </p:grpSpPr>
      <p:sp>
        <p:nvSpPr>
          <p:cNvPr id="36" name="Title Text"/>
          <p:cNvSpPr txBox="1"/>
          <p:nvPr>
            <p:ph type="title"/>
          </p:nvPr>
        </p:nvSpPr>
        <p:spPr>
          <a:xfrm>
            <a:off x="722312" y="4406900"/>
            <a:ext cx="7772401" cy="1362075"/>
          </a:xfrm>
          <a:prstGeom prst="rect">
            <a:avLst/>
          </a:prstGeom>
        </p:spPr>
        <p:txBody>
          <a:bodyPr anchor="t"/>
          <a:lstStyle>
            <a:lvl1pPr algn="l">
              <a:defRPr b="1" sz="4000"/>
            </a:lvl1pPr>
          </a:lstStyle>
          <a:p>
            <a:pPr/>
            <a:r>
              <a:t>Title Text</a:t>
            </a:r>
          </a:p>
        </p:txBody>
      </p:sp>
      <p:sp>
        <p:nvSpPr>
          <p:cNvPr id="37" name="Body Level One…"/>
          <p:cNvSpPr txBox="1"/>
          <p:nvPr>
            <p:ph type="body" sz="quarter" idx="1"/>
          </p:nvPr>
        </p:nvSpPr>
        <p:spPr>
          <a:xfrm>
            <a:off x="722312" y="2906713"/>
            <a:ext cx="7772401" cy="1500188"/>
          </a:xfrm>
          <a:prstGeom prst="rect">
            <a:avLst/>
          </a:prstGeom>
        </p:spPr>
        <p:txBody>
          <a:bodyPr anchor="b"/>
          <a:lstStyle>
            <a:lvl1pPr marL="228600" indent="0">
              <a:spcBef>
                <a:spcPts val="400"/>
              </a:spcBef>
              <a:buClrTx/>
              <a:buSzTx/>
              <a:buFontTx/>
              <a:buNone/>
              <a:defRPr sz="2000">
                <a:solidFill>
                  <a:srgbClr val="888888"/>
                </a:solidFill>
              </a:defRPr>
            </a:lvl1pPr>
            <a:lvl2pPr marL="228600" indent="457200">
              <a:spcBef>
                <a:spcPts val="400"/>
              </a:spcBef>
              <a:buClrTx/>
              <a:buSzTx/>
              <a:buFontTx/>
              <a:buNone/>
              <a:defRPr sz="2000">
                <a:solidFill>
                  <a:srgbClr val="888888"/>
                </a:solidFill>
              </a:defRPr>
            </a:lvl2pPr>
            <a:lvl3pPr marL="228600" indent="914400">
              <a:spcBef>
                <a:spcPts val="400"/>
              </a:spcBef>
              <a:buClrTx/>
              <a:buSzTx/>
              <a:buFontTx/>
              <a:buNone/>
              <a:defRPr sz="2000">
                <a:solidFill>
                  <a:srgbClr val="888888"/>
                </a:solidFill>
              </a:defRPr>
            </a:lvl3pPr>
            <a:lvl4pPr marL="228600" indent="1371600">
              <a:spcBef>
                <a:spcPts val="400"/>
              </a:spcBef>
              <a:buClrTx/>
              <a:buSzTx/>
              <a:buFontTx/>
              <a:buNone/>
              <a:defRPr sz="2000">
                <a:solidFill>
                  <a:srgbClr val="888888"/>
                </a:solidFill>
              </a:defRPr>
            </a:lvl4pPr>
            <a:lvl5pPr marL="228600" indent="1828800">
              <a:spcBef>
                <a:spcPts val="400"/>
              </a:spcBef>
              <a:buClrTx/>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_OBJECTS">
    <p:spTree>
      <p:nvGrpSpPr>
        <p:cNvPr id="1" name=""/>
        <p:cNvGrpSpPr/>
        <p:nvPr/>
      </p:nvGrpSpPr>
      <p:grpSpPr>
        <a:xfrm>
          <a:off x="0" y="0"/>
          <a:ext cx="0" cy="0"/>
          <a:chOff x="0" y="0"/>
          <a:chExt cx="0" cy="0"/>
        </a:xfrm>
      </p:grpSpPr>
      <p:sp>
        <p:nvSpPr>
          <p:cNvPr id="45" name="Title Text"/>
          <p:cNvSpPr txBox="1"/>
          <p:nvPr>
            <p:ph type="title"/>
          </p:nvPr>
        </p:nvSpPr>
        <p:spPr>
          <a:xfrm>
            <a:off x="457200" y="274638"/>
            <a:ext cx="8229600" cy="1143001"/>
          </a:xfrm>
          <a:prstGeom prst="rect">
            <a:avLst/>
          </a:prstGeom>
        </p:spPr>
        <p:txBody>
          <a:bodyPr/>
          <a:lstStyle/>
          <a:p>
            <a:pPr/>
            <a:r>
              <a:t>Title Text</a:t>
            </a:r>
          </a:p>
        </p:txBody>
      </p:sp>
      <p:sp>
        <p:nvSpPr>
          <p:cNvPr id="46" name="Body Level One…"/>
          <p:cNvSpPr txBox="1"/>
          <p:nvPr>
            <p:ph type="body" sz="half" idx="1"/>
          </p:nvPr>
        </p:nvSpPr>
        <p:spPr>
          <a:xfrm>
            <a:off x="457200" y="1600200"/>
            <a:ext cx="4038600" cy="4525963"/>
          </a:xfrm>
          <a:prstGeom prst="rect">
            <a:avLst/>
          </a:prstGeom>
        </p:spPr>
        <p:txBody>
          <a:bodyPr/>
          <a:lstStyle>
            <a:lvl1pPr indent="-406400">
              <a:spcBef>
                <a:spcPts val="500"/>
              </a:spcBef>
              <a:buSzPts val="2800"/>
              <a:defRPr sz="2800"/>
            </a:lvl1pPr>
            <a:lvl2pPr marL="977900" indent="-444500">
              <a:spcBef>
                <a:spcPts val="500"/>
              </a:spcBef>
              <a:buSzPts val="2800"/>
              <a:defRPr sz="2800"/>
            </a:lvl2pPr>
            <a:lvl3pPr marL="1513839" indent="-497839">
              <a:spcBef>
                <a:spcPts val="500"/>
              </a:spcBef>
              <a:buSzPts val="2800"/>
              <a:defRPr sz="2800"/>
            </a:lvl3pPr>
            <a:lvl4pPr marL="2019300" indent="-533400">
              <a:spcBef>
                <a:spcPts val="500"/>
              </a:spcBef>
              <a:buSzPts val="2800"/>
              <a:defRPr sz="2800"/>
            </a:lvl4pPr>
            <a:lvl5pPr marL="2476500" indent="-533400">
              <a:spcBef>
                <a:spcPts val="500"/>
              </a:spcBef>
              <a:buSzPts val="2800"/>
              <a:defRPr sz="2800"/>
            </a:lvl5pPr>
          </a:lstStyle>
          <a:p>
            <a:pPr/>
            <a:r>
              <a:t>Body Level One</a:t>
            </a:r>
          </a:p>
          <a:p>
            <a:pPr lvl="1"/>
            <a:r>
              <a:t>Body Level Two</a:t>
            </a:r>
          </a:p>
          <a:p>
            <a:pPr lvl="2"/>
            <a:r>
              <a:t>Body Level Three</a:t>
            </a:r>
          </a:p>
          <a:p>
            <a:pPr lvl="3"/>
            <a:r>
              <a:t>Body Level Four</a:t>
            </a:r>
          </a:p>
          <a:p>
            <a:pPr lvl="4"/>
            <a:r>
              <a:t>Body Level Five</a:t>
            </a:r>
          </a:p>
        </p:txBody>
      </p:sp>
      <p:sp>
        <p:nvSpPr>
          <p:cNvPr id="47" name="Google Shape;47;p28"/>
          <p:cNvSpPr txBox="1"/>
          <p:nvPr>
            <p:ph type="body" sz="half" idx="21"/>
          </p:nvPr>
        </p:nvSpPr>
        <p:spPr>
          <a:xfrm>
            <a:off x="4648200" y="1600200"/>
            <a:ext cx="4038600" cy="4525963"/>
          </a:xfrm>
          <a:prstGeom prst="rect">
            <a:avLst/>
          </a:prstGeom>
        </p:spPr>
        <p:txBody>
          <a:bodyPr/>
          <a:lstStyle/>
          <a:p>
            <a:pPr indent="-406400">
              <a:spcBef>
                <a:spcPts val="500"/>
              </a:spcBef>
              <a:buSzPts val="2800"/>
              <a:defRPr sz="2800"/>
            </a:pPr>
          </a:p>
        </p:txBody>
      </p:sp>
      <p:sp>
        <p:nvSpPr>
          <p:cNvPr id="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_OBJECTS_WITH_TEXT">
    <p:spTree>
      <p:nvGrpSpPr>
        <p:cNvPr id="1" name=""/>
        <p:cNvGrpSpPr/>
        <p:nvPr/>
      </p:nvGrpSpPr>
      <p:grpSpPr>
        <a:xfrm>
          <a:off x="0" y="0"/>
          <a:ext cx="0" cy="0"/>
          <a:chOff x="0" y="0"/>
          <a:chExt cx="0" cy="0"/>
        </a:xfrm>
      </p:grpSpPr>
      <p:sp>
        <p:nvSpPr>
          <p:cNvPr id="55" name="Title Text"/>
          <p:cNvSpPr txBox="1"/>
          <p:nvPr>
            <p:ph type="title"/>
          </p:nvPr>
        </p:nvSpPr>
        <p:spPr>
          <a:xfrm>
            <a:off x="457200" y="274638"/>
            <a:ext cx="8229600" cy="1143001"/>
          </a:xfrm>
          <a:prstGeom prst="rect">
            <a:avLst/>
          </a:prstGeom>
        </p:spPr>
        <p:txBody>
          <a:bodyPr/>
          <a:lstStyle/>
          <a:p>
            <a:pPr/>
            <a:r>
              <a:t>Title Text</a:t>
            </a:r>
          </a:p>
        </p:txBody>
      </p:sp>
      <p:sp>
        <p:nvSpPr>
          <p:cNvPr id="56" name="Body Level One…"/>
          <p:cNvSpPr txBox="1"/>
          <p:nvPr>
            <p:ph type="body" sz="quarter" idx="1"/>
          </p:nvPr>
        </p:nvSpPr>
        <p:spPr>
          <a:xfrm>
            <a:off x="457200" y="1535112"/>
            <a:ext cx="4040188" cy="639763"/>
          </a:xfrm>
          <a:prstGeom prst="rect">
            <a:avLst/>
          </a:prstGeom>
        </p:spPr>
        <p:txBody>
          <a:bodyPr anchor="b"/>
          <a:lstStyle>
            <a:lvl1pPr marL="228600" indent="0">
              <a:spcBef>
                <a:spcPts val="400"/>
              </a:spcBef>
              <a:buClrTx/>
              <a:buSzTx/>
              <a:buFontTx/>
              <a:buNone/>
              <a:defRPr b="1" sz="2400"/>
            </a:lvl1pPr>
            <a:lvl2pPr marL="228600" indent="457200">
              <a:spcBef>
                <a:spcPts val="400"/>
              </a:spcBef>
              <a:buClrTx/>
              <a:buSzTx/>
              <a:buFontTx/>
              <a:buNone/>
              <a:defRPr b="1" sz="2400"/>
            </a:lvl2pPr>
            <a:lvl3pPr marL="228600" indent="914400">
              <a:spcBef>
                <a:spcPts val="400"/>
              </a:spcBef>
              <a:buClrTx/>
              <a:buSzTx/>
              <a:buFontTx/>
              <a:buNone/>
              <a:defRPr b="1" sz="2400"/>
            </a:lvl3pPr>
            <a:lvl4pPr marL="228600" indent="1371600">
              <a:spcBef>
                <a:spcPts val="400"/>
              </a:spcBef>
              <a:buClrTx/>
              <a:buSzTx/>
              <a:buFontTx/>
              <a:buNone/>
              <a:defRPr b="1" sz="2400"/>
            </a:lvl4pPr>
            <a:lvl5pPr marL="228600" indent="1828800">
              <a:spcBef>
                <a:spcPts val="400"/>
              </a:spcBef>
              <a:buClrTx/>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7" name="Google Shape;54;p29"/>
          <p:cNvSpPr txBox="1"/>
          <p:nvPr>
            <p:ph type="body" sz="half" idx="21"/>
          </p:nvPr>
        </p:nvSpPr>
        <p:spPr>
          <a:xfrm>
            <a:off x="457200" y="2174875"/>
            <a:ext cx="4040188" cy="3951288"/>
          </a:xfrm>
          <a:prstGeom prst="rect">
            <a:avLst/>
          </a:prstGeom>
        </p:spPr>
        <p:txBody>
          <a:bodyPr/>
          <a:lstStyle/>
          <a:p>
            <a:pPr indent="-381000">
              <a:spcBef>
                <a:spcPts val="400"/>
              </a:spcBef>
              <a:buSzPts val="2400"/>
              <a:defRPr sz="2400"/>
            </a:pPr>
          </a:p>
        </p:txBody>
      </p:sp>
      <p:sp>
        <p:nvSpPr>
          <p:cNvPr id="58" name="Google Shape;55;p29"/>
          <p:cNvSpPr txBox="1"/>
          <p:nvPr>
            <p:ph type="body" sz="quarter" idx="22"/>
          </p:nvPr>
        </p:nvSpPr>
        <p:spPr>
          <a:xfrm>
            <a:off x="4645025" y="1535112"/>
            <a:ext cx="4041775" cy="639763"/>
          </a:xfrm>
          <a:prstGeom prst="rect">
            <a:avLst/>
          </a:prstGeom>
        </p:spPr>
        <p:txBody>
          <a:bodyPr anchor="b"/>
          <a:lstStyle/>
          <a:p>
            <a:pPr marL="228600" indent="0">
              <a:spcBef>
                <a:spcPts val="400"/>
              </a:spcBef>
              <a:buClrTx/>
              <a:buSzTx/>
              <a:buFontTx/>
              <a:buNone/>
              <a:defRPr b="1" sz="2400"/>
            </a:pPr>
          </a:p>
        </p:txBody>
      </p:sp>
      <p:sp>
        <p:nvSpPr>
          <p:cNvPr id="59" name="Google Shape;56;p29"/>
          <p:cNvSpPr txBox="1"/>
          <p:nvPr>
            <p:ph type="body" sz="half" idx="23"/>
          </p:nvPr>
        </p:nvSpPr>
        <p:spPr>
          <a:xfrm>
            <a:off x="4645025" y="2174875"/>
            <a:ext cx="4041775" cy="3951288"/>
          </a:xfrm>
          <a:prstGeom prst="rect">
            <a:avLst/>
          </a:prstGeom>
        </p:spPr>
        <p:txBody>
          <a:bodyPr/>
          <a:lstStyle/>
          <a:p>
            <a:pPr indent="-381000">
              <a:spcBef>
                <a:spcPts val="400"/>
              </a:spcBef>
              <a:buSzPts val="2400"/>
              <a:defRPr sz="2400"/>
            </a:pPr>
          </a:p>
        </p:txBody>
      </p:sp>
      <p:sp>
        <p:nvSpPr>
          <p:cNvPr id="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67" name="Title Text"/>
          <p:cNvSpPr txBox="1"/>
          <p:nvPr>
            <p:ph type="title"/>
          </p:nvPr>
        </p:nvSpPr>
        <p:spPr>
          <a:xfrm>
            <a:off x="457200" y="274638"/>
            <a:ext cx="8229600" cy="1143001"/>
          </a:xfrm>
          <a:prstGeom prst="rect">
            <a:avLst/>
          </a:prstGeom>
        </p:spPr>
        <p:txBody>
          <a:bodyPr/>
          <a:lstStyle/>
          <a:p>
            <a:pPr/>
            <a:r>
              <a:t>Title Text</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JECT_WITH_CAPTION_TEXT">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Google Shape;68;p31"/>
          <p:cNvSpPr txBox="1"/>
          <p:nvPr>
            <p:ph type="body" sz="half" idx="21"/>
          </p:nvPr>
        </p:nvSpPr>
        <p:spPr>
          <a:xfrm>
            <a:off x="457199" y="1435100"/>
            <a:ext cx="3008315" cy="4691063"/>
          </a:xfrm>
          <a:prstGeom prst="rect">
            <a:avLst/>
          </a:prstGeom>
        </p:spPr>
        <p:txBody>
          <a:bodyPr/>
          <a:lstStyle/>
          <a:p>
            <a:pPr marL="228600" indent="0">
              <a:spcBef>
                <a:spcPts val="200"/>
              </a:spcBef>
              <a:buClrTx/>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_TEXT">
    <p:spTree>
      <p:nvGrpSpPr>
        <p:cNvPr id="1" name=""/>
        <p:cNvGrpSpPr/>
        <p:nvPr/>
      </p:nvGrpSpPr>
      <p:grpSpPr>
        <a:xfrm>
          <a:off x="0" y="0"/>
          <a:ext cx="0" cy="0"/>
          <a:chOff x="0" y="0"/>
          <a:chExt cx="0" cy="0"/>
        </a:xfrm>
      </p:grpSpPr>
      <p:sp>
        <p:nvSpPr>
          <p:cNvPr id="85" name="Title Text"/>
          <p:cNvSpPr txBox="1"/>
          <p:nvPr>
            <p:ph type="title"/>
          </p:nvPr>
        </p:nvSpPr>
        <p:spPr>
          <a:xfrm>
            <a:off x="457200" y="274638"/>
            <a:ext cx="8229600" cy="1143001"/>
          </a:xfrm>
          <a:prstGeom prst="rect">
            <a:avLst/>
          </a:prstGeom>
        </p:spPr>
        <p:txBody>
          <a:bodyPr/>
          <a:lstStyle/>
          <a:p>
            <a:pPr/>
            <a:r>
              <a:t>Title Text</a:t>
            </a:r>
          </a:p>
        </p:txBody>
      </p:sp>
      <p:sp>
        <p:nvSpPr>
          <p:cNvPr id="86" name="Body Level One…"/>
          <p:cNvSpPr txBox="1"/>
          <p:nvPr>
            <p:ph type="body" idx="1"/>
          </p:nvPr>
        </p:nvSpPr>
        <p:spPr>
          <a:xfrm rot="5400000">
            <a:off x="2309017" y="-251619"/>
            <a:ext cx="4525964" cy="8229601"/>
          </a:xfrm>
          <a:prstGeom prst="rect">
            <a:avLst/>
          </a:prstGeom>
        </p:spPr>
        <p:txBody>
          <a:bodyPr/>
          <a:lstStyle>
            <a:lvl1pPr indent="-342900">
              <a:spcBef>
                <a:spcPts val="300"/>
              </a:spcBef>
            </a:lvl1pPr>
            <a:lvl2pPr marL="963385" indent="-391885">
              <a:spcBef>
                <a:spcPts val="300"/>
              </a:spcBef>
            </a:lvl2pPr>
            <a:lvl3pPr marL="1485900" indent="-457200">
              <a:spcBef>
                <a:spcPts val="300"/>
              </a:spcBef>
            </a:lvl3pPr>
            <a:lvl4pPr marL="2034539" indent="-548639">
              <a:spcBef>
                <a:spcPts val="300"/>
              </a:spcBef>
            </a:lvl4pPr>
            <a:lvl5pPr marL="2491739" indent="-548639">
              <a:spcBef>
                <a:spcPts val="300"/>
              </a:spcBef>
            </a:lvl5pPr>
          </a:lstStyle>
          <a:p>
            <a:pPr/>
            <a:r>
              <a:t>Body Level One</a:t>
            </a:r>
          </a:p>
          <a:p>
            <a:pPr lvl="1"/>
            <a:r>
              <a:t>Body Level Two</a:t>
            </a:r>
          </a:p>
          <a:p>
            <a:pPr lvl="2"/>
            <a:r>
              <a:t>Body Level Three</a:t>
            </a:r>
          </a:p>
          <a:p>
            <a:pPr lvl="3"/>
            <a:r>
              <a:t>Body Level Four</a:t>
            </a:r>
          </a:p>
          <a:p>
            <a:pPr lvl="4"/>
            <a:r>
              <a:t>Body Level Five</a:t>
            </a:r>
          </a:p>
        </p:txBody>
      </p:sp>
      <p:sp>
        <p:nvSpPr>
          <p:cNvPr id="8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8428216" y="6414780"/>
            <a:ext cx="258585" cy="248265"/>
          </a:xfrm>
          <a:prstGeom prst="rect">
            <a:avLst/>
          </a:prstGeom>
          <a:ln w="12700">
            <a:miter lim="400000"/>
          </a:ln>
        </p:spPr>
        <p:txBody>
          <a:bodyPr wrap="none" lIns="45699" tIns="45699" rIns="45699" bIns="45699" anchor="ctr">
            <a:spAutoFit/>
          </a:bodyPr>
          <a:lstStyle>
            <a:lvl1pPr algn="r">
              <a:defRPr sz="1200">
                <a:solidFill>
                  <a:srgbClr val="888888"/>
                </a:solidFill>
                <a:latin typeface="Calibri"/>
                <a:ea typeface="Calibri"/>
                <a:cs typeface="Calibri"/>
                <a:sym typeface="Calibri"/>
              </a:defRPr>
            </a:lvl1pPr>
          </a:lstStyle>
          <a:p>
            <a:pPr/>
            <a:fld id="{86CB4B4D-7CA3-9044-876B-883B54F8677D}" type="slidenum"/>
          </a:p>
        </p:txBody>
      </p:sp>
      <p:sp>
        <p:nvSpPr>
          <p:cNvPr id="3"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normAutofit fontScale="100000" lnSpcReduction="0"/>
          </a:bodyPr>
          <a:lstStyle/>
          <a:p>
            <a:pPr/>
            <a:r>
              <a:t>Title Text</a:t>
            </a:r>
          </a:p>
        </p:txBody>
      </p:sp>
      <p:sp>
        <p:nvSpPr>
          <p:cNvPr id="4"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a:ea typeface="Calibri"/>
          <a:cs typeface="Calibri"/>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a:ea typeface="Calibri"/>
          <a:cs typeface="Calibri"/>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a:ea typeface="Calibri"/>
          <a:cs typeface="Calibri"/>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a:ea typeface="Calibri"/>
          <a:cs typeface="Calibri"/>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a:ea typeface="Calibri"/>
          <a:cs typeface="Calibri"/>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a:ea typeface="Calibri"/>
          <a:cs typeface="Calibri"/>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a:ea typeface="Calibri"/>
          <a:cs typeface="Calibri"/>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a:ea typeface="Calibri"/>
          <a:cs typeface="Calibri"/>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a:ea typeface="Calibri"/>
          <a:cs typeface="Calibri"/>
          <a:sym typeface="Calibri"/>
        </a:defRPr>
      </a:lvl9pPr>
    </p:titleStyle>
    <p:bodyStyle>
      <a:lvl1pPr marL="457200" marR="0" indent="-431800" algn="l" defTabSz="914400" rtl="0" latinLnBrk="0">
        <a:lnSpc>
          <a:spcPct val="100000"/>
        </a:lnSpc>
        <a:spcBef>
          <a:spcPts val="600"/>
        </a:spcBef>
        <a:spcAft>
          <a:spcPts val="0"/>
        </a:spcAft>
        <a:buClr>
          <a:srgbClr val="000000"/>
        </a:buClr>
        <a:buSzPts val="3200"/>
        <a:buFont typeface="Arial"/>
        <a:buChar char="•"/>
        <a:tabLst/>
        <a:defRPr b="0" baseline="0" cap="none" i="0" spc="0" strike="noStrike" sz="3200" u="none">
          <a:solidFill>
            <a:srgbClr val="000000"/>
          </a:solidFill>
          <a:uFillTx/>
          <a:latin typeface="Calibri"/>
          <a:ea typeface="Calibri"/>
          <a:cs typeface="Calibri"/>
          <a:sym typeface="Calibri"/>
        </a:defRPr>
      </a:lvl1pPr>
      <a:lvl2pPr marL="972457" marR="0" indent="-464457" algn="l" defTabSz="914400" rtl="0" latinLnBrk="0">
        <a:lnSpc>
          <a:spcPct val="100000"/>
        </a:lnSpc>
        <a:spcBef>
          <a:spcPts val="600"/>
        </a:spcBef>
        <a:spcAft>
          <a:spcPts val="0"/>
        </a:spcAft>
        <a:buClr>
          <a:srgbClr val="000000"/>
        </a:buClr>
        <a:buSzPts val="3200"/>
        <a:buFont typeface="Arial"/>
        <a:buChar char="–"/>
        <a:tabLst/>
        <a:defRPr b="0" baseline="0" cap="none" i="0" spc="0" strike="noStrike" sz="3200" u="none">
          <a:solidFill>
            <a:srgbClr val="000000"/>
          </a:solidFill>
          <a:uFillTx/>
          <a:latin typeface="Calibri"/>
          <a:ea typeface="Calibri"/>
          <a:cs typeface="Calibri"/>
          <a:sym typeface="Calibri"/>
        </a:defRPr>
      </a:lvl2pPr>
      <a:lvl3pPr marL="1498600" marR="0" indent="-508000" algn="l" defTabSz="914400" rtl="0" latinLnBrk="0">
        <a:lnSpc>
          <a:spcPct val="100000"/>
        </a:lnSpc>
        <a:spcBef>
          <a:spcPts val="600"/>
        </a:spcBef>
        <a:spcAft>
          <a:spcPts val="0"/>
        </a:spcAft>
        <a:buClr>
          <a:srgbClr val="000000"/>
        </a:buClr>
        <a:buSzPts val="3200"/>
        <a:buFont typeface="Arial"/>
        <a:buChar char="•"/>
        <a:tabLst/>
        <a:defRPr b="0" baseline="0" cap="none" i="0" spc="0" strike="noStrike" sz="3200" u="none">
          <a:solidFill>
            <a:srgbClr val="000000"/>
          </a:solidFill>
          <a:uFillTx/>
          <a:latin typeface="Calibri"/>
          <a:ea typeface="Calibri"/>
          <a:cs typeface="Calibri"/>
          <a:sym typeface="Calibri"/>
        </a:defRPr>
      </a:lvl3pPr>
      <a:lvl4pPr marL="2042160" marR="0" indent="-568960" algn="l" defTabSz="914400" rtl="0" latinLnBrk="0">
        <a:lnSpc>
          <a:spcPct val="100000"/>
        </a:lnSpc>
        <a:spcBef>
          <a:spcPts val="600"/>
        </a:spcBef>
        <a:spcAft>
          <a:spcPts val="0"/>
        </a:spcAft>
        <a:buClr>
          <a:srgbClr val="000000"/>
        </a:buClr>
        <a:buSzPts val="3200"/>
        <a:buFont typeface="Arial"/>
        <a:buChar char="–"/>
        <a:tabLst/>
        <a:defRPr b="0" baseline="0" cap="none" i="0" spc="0" strike="noStrike" sz="3200" u="none">
          <a:solidFill>
            <a:srgbClr val="000000"/>
          </a:solidFill>
          <a:uFillTx/>
          <a:latin typeface="Calibri"/>
          <a:ea typeface="Calibri"/>
          <a:cs typeface="Calibri"/>
          <a:sym typeface="Calibri"/>
        </a:defRPr>
      </a:lvl4pPr>
      <a:lvl5pPr marL="2499360" marR="0" indent="-568960" algn="l" defTabSz="914400" rtl="0" latinLnBrk="0">
        <a:lnSpc>
          <a:spcPct val="100000"/>
        </a:lnSpc>
        <a:spcBef>
          <a:spcPts val="600"/>
        </a:spcBef>
        <a:spcAft>
          <a:spcPts val="0"/>
        </a:spcAft>
        <a:buClr>
          <a:srgbClr val="000000"/>
        </a:buClr>
        <a:buSzPts val="3200"/>
        <a:buFont typeface="Arial"/>
        <a:buChar char="»"/>
        <a:tabLst/>
        <a:defRPr b="0" baseline="0" cap="none" i="0" spc="0" strike="noStrike" sz="3200" u="none">
          <a:solidFill>
            <a:srgbClr val="000000"/>
          </a:solidFill>
          <a:uFillTx/>
          <a:latin typeface="Calibri"/>
          <a:ea typeface="Calibri"/>
          <a:cs typeface="Calibri"/>
          <a:sym typeface="Calibri"/>
        </a:defRPr>
      </a:lvl5pPr>
      <a:lvl6pPr marL="2956560" marR="0" indent="-568960" algn="l" defTabSz="914400" rtl="0" latinLnBrk="0">
        <a:lnSpc>
          <a:spcPct val="100000"/>
        </a:lnSpc>
        <a:spcBef>
          <a:spcPts val="600"/>
        </a:spcBef>
        <a:spcAft>
          <a:spcPts val="0"/>
        </a:spcAft>
        <a:buClr>
          <a:srgbClr val="000000"/>
        </a:buClr>
        <a:buSzPts val="3200"/>
        <a:buFont typeface="Arial"/>
        <a:buChar char="•"/>
        <a:tabLst/>
        <a:defRPr b="0" baseline="0" cap="none" i="0" spc="0" strike="noStrike" sz="3200" u="none">
          <a:solidFill>
            <a:srgbClr val="000000"/>
          </a:solidFill>
          <a:uFillTx/>
          <a:latin typeface="Calibri"/>
          <a:ea typeface="Calibri"/>
          <a:cs typeface="Calibri"/>
          <a:sym typeface="Calibri"/>
        </a:defRPr>
      </a:lvl6pPr>
      <a:lvl7pPr marL="3413759" marR="0" indent="-568959" algn="l" defTabSz="914400" rtl="0" latinLnBrk="0">
        <a:lnSpc>
          <a:spcPct val="100000"/>
        </a:lnSpc>
        <a:spcBef>
          <a:spcPts val="600"/>
        </a:spcBef>
        <a:spcAft>
          <a:spcPts val="0"/>
        </a:spcAft>
        <a:buClr>
          <a:srgbClr val="000000"/>
        </a:buClr>
        <a:buSzPts val="3200"/>
        <a:buFont typeface="Arial"/>
        <a:buChar char="•"/>
        <a:tabLst/>
        <a:defRPr b="0" baseline="0" cap="none" i="0" spc="0" strike="noStrike" sz="3200" u="none">
          <a:solidFill>
            <a:srgbClr val="000000"/>
          </a:solidFill>
          <a:uFillTx/>
          <a:latin typeface="Calibri"/>
          <a:ea typeface="Calibri"/>
          <a:cs typeface="Calibri"/>
          <a:sym typeface="Calibri"/>
        </a:defRPr>
      </a:lvl7pPr>
      <a:lvl8pPr marL="3870959" marR="0" indent="-568959" algn="l" defTabSz="914400" rtl="0" latinLnBrk="0">
        <a:lnSpc>
          <a:spcPct val="100000"/>
        </a:lnSpc>
        <a:spcBef>
          <a:spcPts val="600"/>
        </a:spcBef>
        <a:spcAft>
          <a:spcPts val="0"/>
        </a:spcAft>
        <a:buClr>
          <a:srgbClr val="000000"/>
        </a:buClr>
        <a:buSzPts val="3200"/>
        <a:buFont typeface="Arial"/>
        <a:buChar char="•"/>
        <a:tabLst/>
        <a:defRPr b="0" baseline="0" cap="none" i="0" spc="0" strike="noStrike" sz="3200" u="none">
          <a:solidFill>
            <a:srgbClr val="000000"/>
          </a:solidFill>
          <a:uFillTx/>
          <a:latin typeface="Calibri"/>
          <a:ea typeface="Calibri"/>
          <a:cs typeface="Calibri"/>
          <a:sym typeface="Calibri"/>
        </a:defRPr>
      </a:lvl8pPr>
      <a:lvl9pPr marL="4328159" marR="0" indent="-568959" algn="l" defTabSz="914400" rtl="0" latinLnBrk="0">
        <a:lnSpc>
          <a:spcPct val="100000"/>
        </a:lnSpc>
        <a:spcBef>
          <a:spcPts val="600"/>
        </a:spcBef>
        <a:spcAft>
          <a:spcPts val="0"/>
        </a:spcAft>
        <a:buClr>
          <a:srgbClr val="000000"/>
        </a:buClr>
        <a:buSzPts val="3200"/>
        <a:buFont typeface="Arial"/>
        <a:buChar char="•"/>
        <a:tabLst/>
        <a:defRPr b="0" baseline="0" cap="none" i="0" spc="0" strike="noStrike" sz="3200" u="none">
          <a:solidFill>
            <a:srgbClr val="000000"/>
          </a:solidFill>
          <a:uFillTx/>
          <a:latin typeface="Calibri"/>
          <a:ea typeface="Calibri"/>
          <a:cs typeface="Calibri"/>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 Id="rId3" Type="http://schemas.openxmlformats.org/officeDocument/2006/relationships/image" Target="../media/image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 Id="rId3"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 Id="rId3" Type="http://schemas.openxmlformats.org/officeDocument/2006/relationships/image" Target="../media/image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 Id="rId3" Type="http://schemas.openxmlformats.org/officeDocument/2006/relationships/image" Target="../media/image5.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Google Shape;93;p1"/>
          <p:cNvSpPr txBox="1"/>
          <p:nvPr/>
        </p:nvSpPr>
        <p:spPr>
          <a:xfrm>
            <a:off x="3169925" y="6401187"/>
            <a:ext cx="3434151" cy="275427"/>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sz="1200">
                <a:solidFill>
                  <a:srgbClr val="888888"/>
                </a:solidFill>
                <a:latin typeface="Times New Roman"/>
                <a:ea typeface="Times New Roman"/>
                <a:cs typeface="Times New Roman"/>
                <a:sym typeface="Times New Roman"/>
              </a:defRPr>
            </a:lvl1pPr>
          </a:lstStyle>
          <a:p>
            <a:pPr/>
            <a:r>
              <a:t>Department of Computer Science &amp; Engineering</a:t>
            </a:r>
          </a:p>
        </p:txBody>
      </p:sp>
      <p:sp>
        <p:nvSpPr>
          <p:cNvPr id="106" name="Google Shape;88;p1"/>
          <p:cNvSpPr txBox="1"/>
          <p:nvPr/>
        </p:nvSpPr>
        <p:spPr>
          <a:xfrm>
            <a:off x="348492" y="1485204"/>
            <a:ext cx="8476514" cy="193265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lgn="ctr">
              <a:defRPr b="1" sz="2000">
                <a:latin typeface="Times New Roman"/>
                <a:ea typeface="Times New Roman"/>
                <a:cs typeface="Times New Roman"/>
                <a:sym typeface="Times New Roman"/>
              </a:defRPr>
            </a:pPr>
            <a:r>
              <a:t>    Department of Computer Science and Engineering</a:t>
            </a:r>
          </a:p>
          <a:p>
            <a:pPr algn="ctr">
              <a:defRPr b="1" sz="2000">
                <a:latin typeface="Times New Roman"/>
                <a:ea typeface="Times New Roman"/>
                <a:cs typeface="Times New Roman"/>
                <a:sym typeface="Times New Roman"/>
              </a:defRPr>
            </a:pPr>
            <a:br/>
            <a:r>
              <a:rPr b="0"/>
              <a:t>Project Review </a:t>
            </a:r>
            <a:br>
              <a:rPr b="0"/>
            </a:br>
            <a:r>
              <a:rPr b="0"/>
              <a:t>on</a:t>
            </a:r>
          </a:p>
          <a:p>
            <a:pPr algn="ctr">
              <a:defRPr b="1" sz="2400">
                <a:latin typeface="Times New Roman"/>
                <a:ea typeface="Times New Roman"/>
                <a:cs typeface="Times New Roman"/>
                <a:sym typeface="Times New Roman"/>
              </a:defRPr>
            </a:pPr>
            <a:r>
              <a:t>AQUA PLASTIC DETECT</a:t>
            </a:r>
          </a:p>
        </p:txBody>
      </p:sp>
      <p:sp>
        <p:nvSpPr>
          <p:cNvPr id="107" name="Google Shape;90;p1"/>
          <p:cNvSpPr txBox="1"/>
          <p:nvPr/>
        </p:nvSpPr>
        <p:spPr>
          <a:xfrm>
            <a:off x="209374" y="3996549"/>
            <a:ext cx="3907852" cy="1604611"/>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lgn="ctr">
              <a:defRPr sz="2000">
                <a:latin typeface="Times New Roman"/>
                <a:ea typeface="Times New Roman"/>
                <a:cs typeface="Times New Roman"/>
                <a:sym typeface="Times New Roman"/>
              </a:defRPr>
            </a:pPr>
            <a:r>
              <a:t>Under The Esteemed Guidance of</a:t>
            </a:r>
          </a:p>
          <a:p>
            <a:pPr algn="ctr">
              <a:defRPr b="1" sz="2500">
                <a:solidFill>
                  <a:srgbClr val="0C0C0C"/>
                </a:solidFill>
                <a:latin typeface="Times New Roman"/>
                <a:ea typeface="Times New Roman"/>
                <a:cs typeface="Times New Roman"/>
                <a:sym typeface="Times New Roman"/>
              </a:defRPr>
            </a:pPr>
            <a:r>
              <a:t>Mrs.R.Pushpalatha</a:t>
            </a:r>
            <a:endParaRPr sz="1500"/>
          </a:p>
          <a:p>
            <a:pPr algn="ctr">
              <a:defRPr sz="2000">
                <a:latin typeface="Times New Roman"/>
                <a:ea typeface="Times New Roman"/>
                <a:cs typeface="Times New Roman"/>
                <a:sym typeface="Times New Roman"/>
              </a:defRPr>
            </a:pPr>
            <a:r>
              <a:t>Assistant Professor</a:t>
            </a:r>
          </a:p>
          <a:p>
            <a:pPr algn="ctr">
              <a:defRPr sz="2000">
                <a:latin typeface="Times New Roman"/>
                <a:ea typeface="Times New Roman"/>
                <a:cs typeface="Times New Roman"/>
                <a:sym typeface="Times New Roman"/>
              </a:defRPr>
            </a:pPr>
            <a:r>
              <a:t>CSE Department</a:t>
            </a:r>
          </a:p>
        </p:txBody>
      </p:sp>
      <p:sp>
        <p:nvSpPr>
          <p:cNvPr id="108" name="Google Shape;91;p1"/>
          <p:cNvSpPr txBox="1"/>
          <p:nvPr/>
        </p:nvSpPr>
        <p:spPr>
          <a:xfrm>
            <a:off x="4175900" y="3822512"/>
            <a:ext cx="4642155" cy="2036410"/>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lgn="r">
              <a:defRPr b="1" sz="2000">
                <a:solidFill>
                  <a:srgbClr val="0C0C0C"/>
                </a:solidFill>
                <a:latin typeface="Times New Roman"/>
                <a:ea typeface="Times New Roman"/>
                <a:cs typeface="Times New Roman"/>
                <a:sym typeface="Times New Roman"/>
              </a:defRPr>
            </a:pPr>
            <a:r>
              <a:t>Presented By </a:t>
            </a:r>
          </a:p>
          <a:p>
            <a:pPr algn="r">
              <a:defRPr sz="2000">
                <a:solidFill>
                  <a:srgbClr val="0C0C0C"/>
                </a:solidFill>
                <a:latin typeface="Times New Roman"/>
                <a:ea typeface="Times New Roman"/>
                <a:cs typeface="Times New Roman"/>
                <a:sym typeface="Times New Roman"/>
              </a:defRPr>
            </a:pPr>
            <a:r>
              <a:t>Batch No: </a:t>
            </a:r>
            <a:r>
              <a:rPr b="1"/>
              <a:t>D8</a:t>
            </a:r>
            <a:endParaRPr b="1"/>
          </a:p>
          <a:p>
            <a:pPr algn="r">
              <a:defRPr b="1"/>
            </a:pPr>
          </a:p>
          <a:p>
            <a:pPr>
              <a:defRPr sz="2000">
                <a:solidFill>
                  <a:srgbClr val="0C0C0C"/>
                </a:solidFill>
                <a:latin typeface="Times New Roman"/>
                <a:ea typeface="Times New Roman"/>
                <a:cs typeface="Times New Roman"/>
                <a:sym typeface="Times New Roman"/>
              </a:defRPr>
            </a:pPr>
            <a:r>
              <a:t>  Sk.Sabiha Sultana                  23FE1A05P1</a:t>
            </a:r>
          </a:p>
          <a:p>
            <a:pPr algn="r">
              <a:defRPr sz="2000">
                <a:solidFill>
                  <a:srgbClr val="0C0C0C"/>
                </a:solidFill>
                <a:latin typeface="Times New Roman"/>
                <a:ea typeface="Times New Roman"/>
                <a:cs typeface="Times New Roman"/>
                <a:sym typeface="Times New Roman"/>
              </a:defRPr>
            </a:pPr>
            <a:r>
              <a:t> </a:t>
            </a:r>
            <a:r>
              <a:t> Joycee Fleroma.V                  23FE1A05N7</a:t>
            </a:r>
          </a:p>
          <a:p>
            <a:pPr algn="r">
              <a:defRPr sz="2000">
                <a:solidFill>
                  <a:srgbClr val="0C0C0C"/>
                </a:solidFill>
                <a:latin typeface="Times New Roman"/>
                <a:ea typeface="Times New Roman"/>
                <a:cs typeface="Times New Roman"/>
                <a:sym typeface="Times New Roman"/>
              </a:defRPr>
            </a:pPr>
            <a:r>
              <a:t>Hemanth Rapolu                     23FE1A05J5   </a:t>
            </a:r>
          </a:p>
          <a:p>
            <a:pPr>
              <a:defRPr sz="2000">
                <a:solidFill>
                  <a:srgbClr val="0C0C0C"/>
                </a:solidFill>
                <a:latin typeface="Times New Roman"/>
                <a:ea typeface="Times New Roman"/>
                <a:cs typeface="Times New Roman"/>
                <a:sym typeface="Times New Roman"/>
              </a:defRPr>
            </a:pPr>
            <a:r>
              <a:t>  Lokesh Salimetty                   23FE1A05K2</a:t>
            </a:r>
          </a:p>
        </p:txBody>
      </p:sp>
      <p:sp>
        <p:nvSpPr>
          <p:cNvPr id="109" name="Google Shape;92;p1"/>
          <p:cNvSpPr txBox="1"/>
          <p:nvPr>
            <p:ph type="sldNum" sz="quarter" idx="2"/>
          </p:nvPr>
        </p:nvSpPr>
        <p:spPr>
          <a:xfrm>
            <a:off x="8506500" y="6401199"/>
            <a:ext cx="180301" cy="275427"/>
          </a:xfrm>
          <a:prstGeom prst="rect">
            <a:avLst/>
          </a:prstGeom>
          <a:extLst>
            <a:ext uri="{C572A759-6A51-4108-AA02-DFA0A04FC94B}">
              <ma14:wrappingTextBoxFlag xmlns:ma14="http://schemas.microsoft.com/office/mac/drawingml/2011/main" val="1"/>
            </a:ext>
          </a:extLst>
        </p:spPr>
        <p:txBody>
          <a:bodyPr/>
          <a:lstStyle>
            <a:lvl1pPr>
              <a:defRPr>
                <a:latin typeface="Times New Roman"/>
                <a:ea typeface="Times New Roman"/>
                <a:cs typeface="Times New Roman"/>
                <a:sym typeface="Times New Roman"/>
              </a:defRPr>
            </a:lvl1pPr>
          </a:lstStyle>
          <a:p>
            <a:pPr/>
            <a:fld id="{86CB4B4D-7CA3-9044-876B-883B54F8677D}" type="slidenum"/>
          </a:p>
        </p:txBody>
      </p:sp>
      <p:sp>
        <p:nvSpPr>
          <p:cNvPr id="110" name="Google Shape;94;p1"/>
          <p:cNvSpPr txBox="1"/>
          <p:nvPr/>
        </p:nvSpPr>
        <p:spPr>
          <a:xfrm>
            <a:off x="464446" y="6270992"/>
            <a:ext cx="1613450" cy="34838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lvl1pPr>
              <a:defRPr sz="1800">
                <a:latin typeface="Times New Roman"/>
                <a:ea typeface="Times New Roman"/>
                <a:cs typeface="Times New Roman"/>
                <a:sym typeface="Times New Roman"/>
              </a:defRPr>
            </a:lvl1pPr>
          </a:lstStyle>
          <a:p>
            <a:pPr/>
            <a:r>
              <a:t>12/09/2025</a:t>
            </a:r>
          </a:p>
        </p:txBody>
      </p:sp>
      <p:pic>
        <p:nvPicPr>
          <p:cNvPr id="111" name="Picture 1" descr="Picture 1"/>
          <p:cNvPicPr>
            <a:picLocks noChangeAspect="1"/>
          </p:cNvPicPr>
          <p:nvPr/>
        </p:nvPicPr>
        <p:blipFill>
          <a:blip r:embed="rId2">
            <a:extLst/>
          </a:blip>
          <a:stretch>
            <a:fillRect/>
          </a:stretch>
        </p:blipFill>
        <p:spPr>
          <a:xfrm>
            <a:off x="840657" y="217708"/>
            <a:ext cx="7462686" cy="110065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11"/>
                                        </p:tgtEl>
                                        <p:attrNameLst>
                                          <p:attrName>style.visibility</p:attrName>
                                        </p:attrNameLst>
                                      </p:cBhvr>
                                      <p:to>
                                        <p:strVal val="visible"/>
                                      </p:to>
                                    </p:set>
                                    <p:animEffect filter="dissolve" transition="in">
                                      <p:cBhvr>
                                        <p:cTn id="7" dur="1250"/>
                                        <p:tgtEl>
                                          <p:spTgt spid="111"/>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6" presetID="23" grpId="2" fill="hold">
                                  <p:stCondLst>
                                    <p:cond delay="0"/>
                                  </p:stCondLst>
                                  <p:iterate type="el" backwards="0">
                                    <p:tmAbs val="0"/>
                                  </p:iterate>
                                  <p:childTnLst>
                                    <p:set>
                                      <p:cBhvr>
                                        <p:cTn id="11" fill="hold"/>
                                        <p:tgtEl>
                                          <p:spTgt spid="106"/>
                                        </p:tgtEl>
                                        <p:attrNameLst>
                                          <p:attrName>style.visibility</p:attrName>
                                        </p:attrNameLst>
                                      </p:cBhvr>
                                      <p:to>
                                        <p:strVal val="visible"/>
                                      </p:to>
                                    </p:set>
                                    <p:anim calcmode="lin" valueType="num">
                                      <p:cBhvr>
                                        <p:cTn id="12" dur="1000" fill="hold"/>
                                        <p:tgtEl>
                                          <p:spTgt spid="106"/>
                                        </p:tgtEl>
                                        <p:attrNameLst>
                                          <p:attrName>ppt_w</p:attrName>
                                        </p:attrNameLst>
                                      </p:cBhvr>
                                      <p:tavLst>
                                        <p:tav tm="0">
                                          <p:val>
                                            <p:fltVal val="0"/>
                                          </p:val>
                                        </p:tav>
                                        <p:tav tm="100000">
                                          <p:val>
                                            <p:strVal val="#ppt_w"/>
                                          </p:val>
                                        </p:tav>
                                      </p:tavLst>
                                    </p:anim>
                                    <p:anim calcmode="lin" valueType="num">
                                      <p:cBhvr>
                                        <p:cTn id="13" dur="1000" fill="hold"/>
                                        <p:tgtEl>
                                          <p:spTgt spid="106"/>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16" presetID="23" grpId="3" fill="hold">
                                  <p:stCondLst>
                                    <p:cond delay="0"/>
                                  </p:stCondLst>
                                  <p:iterate type="el" backwards="0">
                                    <p:tmAbs val="0"/>
                                  </p:iterate>
                                  <p:childTnLst>
                                    <p:set>
                                      <p:cBhvr>
                                        <p:cTn id="17" fill="hold"/>
                                        <p:tgtEl>
                                          <p:spTgt spid="107"/>
                                        </p:tgtEl>
                                        <p:attrNameLst>
                                          <p:attrName>style.visibility</p:attrName>
                                        </p:attrNameLst>
                                      </p:cBhvr>
                                      <p:to>
                                        <p:strVal val="visible"/>
                                      </p:to>
                                    </p:set>
                                    <p:anim calcmode="lin" valueType="num">
                                      <p:cBhvr>
                                        <p:cTn id="18" dur="1000" fill="hold"/>
                                        <p:tgtEl>
                                          <p:spTgt spid="107"/>
                                        </p:tgtEl>
                                        <p:attrNameLst>
                                          <p:attrName>ppt_w</p:attrName>
                                        </p:attrNameLst>
                                      </p:cBhvr>
                                      <p:tavLst>
                                        <p:tav tm="0">
                                          <p:val>
                                            <p:fltVal val="0"/>
                                          </p:val>
                                        </p:tav>
                                        <p:tav tm="100000">
                                          <p:val>
                                            <p:strVal val="#ppt_w"/>
                                          </p:val>
                                        </p:tav>
                                      </p:tavLst>
                                    </p:anim>
                                    <p:anim calcmode="lin" valueType="num">
                                      <p:cBhvr>
                                        <p:cTn id="19" dur="1000" fill="hold"/>
                                        <p:tgtEl>
                                          <p:spTgt spid="107"/>
                                        </p:tgtEl>
                                        <p:attrNameLst>
                                          <p:attrName>ppt_h</p:attrName>
                                        </p:attrNameLst>
                                      </p:cBhvr>
                                      <p:tavLst>
                                        <p:tav tm="0">
                                          <p:val>
                                            <p:fltVal val="0"/>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8" presetID="2" grpId="4" fill="hold">
                                  <p:stCondLst>
                                    <p:cond delay="0"/>
                                  </p:stCondLst>
                                  <p:iterate type="lt" backwards="0">
                                    <p:tmAbs val="0"/>
                                  </p:iterate>
                                  <p:childTnLst>
                                    <p:set>
                                      <p:cBhvr>
                                        <p:cTn id="23" fill="hold"/>
                                        <p:tgtEl>
                                          <p:spTgt spid="108"/>
                                        </p:tgtEl>
                                        <p:attrNameLst>
                                          <p:attrName>style.visibility</p:attrName>
                                        </p:attrNameLst>
                                      </p:cBhvr>
                                      <p:to>
                                        <p:strVal val="visible"/>
                                      </p:to>
                                    </p:set>
                                    <p:anim calcmode="lin" valueType="num">
                                      <p:cBhvr>
                                        <p:cTn id="24" dur="1250" fill="hold"/>
                                        <p:tgtEl>
                                          <p:spTgt spid="108"/>
                                        </p:tgtEl>
                                        <p:attrNameLst>
                                          <p:attrName>ppt_x</p:attrName>
                                        </p:attrNameLst>
                                      </p:cBhvr>
                                      <p:tavLst>
                                        <p:tav tm="0">
                                          <p:val>
                                            <p:strVal val="0-#ppt_w/2"/>
                                          </p:val>
                                        </p:tav>
                                        <p:tav tm="100000">
                                          <p:val>
                                            <p:strVal val="#ppt_x"/>
                                          </p:val>
                                        </p:tav>
                                      </p:tavLst>
                                    </p:anim>
                                    <p:anim calcmode="lin" valueType="num">
                                      <p:cBhvr>
                                        <p:cTn id="25" dur="1250" fill="hold"/>
                                        <p:tgtEl>
                                          <p:spTgt spid="10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7" grpId="3"/>
      <p:bldP build="whole" bldLvl="1" animBg="1" rev="0" advAuto="0" spid="106" grpId="2"/>
      <p:bldP build="whole" bldLvl="1" animBg="1" rev="0" advAuto="0" spid="111" grpId="1"/>
      <p:bldP build="whole" bldLvl="1" animBg="1" rev="0" advAuto="0" spid="108" grpId="4"/>
    </p:bld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Google Shape;233;g1f83119d95b_0_45"/>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199" name="Google Shape;228;g1f83119d95b_0_45"/>
          <p:cNvGrpSpPr/>
          <p:nvPr/>
        </p:nvGrpSpPr>
        <p:grpSpPr>
          <a:xfrm>
            <a:off x="1214413" y="14840"/>
            <a:ext cx="7715402" cy="842400"/>
            <a:chOff x="0" y="0"/>
            <a:chExt cx="7715400" cy="842399"/>
          </a:xfrm>
        </p:grpSpPr>
        <p:sp>
          <p:nvSpPr>
            <p:cNvPr id="197"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198" name="EXISTING SYSTEM"/>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EXISTING SYSTEM</a:t>
              </a:r>
            </a:p>
          </p:txBody>
        </p:sp>
      </p:grpSp>
      <p:sp>
        <p:nvSpPr>
          <p:cNvPr id="200" name="Google Shape;229;g1f83119d95b_0_45"/>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201" name="Google Shape;230;g1f83119d95b_0_45" descr="Google Shape;230;g1f83119d95b_0_45"/>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202" name="Google Shape;231;g1f83119d95b_0_45"/>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03" name="Google Shape;232;g1f83119d95b_0_45"/>
          <p:cNvSpPr txBox="1"/>
          <p:nvPr>
            <p:ph type="sldNum" sz="quarter" idx="2"/>
          </p:nvPr>
        </p:nvSpPr>
        <p:spPr>
          <a:xfrm>
            <a:off x="8522454" y="6516848"/>
            <a:ext cx="335827"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204" name="Google Shape;234;g1f83119d95b_0_45"/>
          <p:cNvSpPr txBox="1"/>
          <p:nvPr/>
        </p:nvSpPr>
        <p:spPr>
          <a:xfrm>
            <a:off x="754851" y="1237670"/>
            <a:ext cx="8057751" cy="461699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marL="200526" indent="-200526" defTabSz="457200">
              <a:spcBef>
                <a:spcPts val="1200"/>
              </a:spcBef>
              <a:buSzPct val="100000"/>
              <a:buChar char="•"/>
              <a:defRPr sz="2000"/>
            </a:pPr>
            <a:r>
              <a:rPr b="1"/>
              <a:t>Optical Imaging Systems:</a:t>
            </a:r>
            <a:r>
              <a:t> Use high-resolution cameras + microscopes to detect microplastics in filtered water samples.</a:t>
            </a:r>
          </a:p>
          <a:p>
            <a:pPr marL="200526" indent="-200526" defTabSz="457200">
              <a:buSzPct val="100000"/>
              <a:buChar char="•"/>
              <a:defRPr sz="2000"/>
            </a:pPr>
            <a:r>
              <a:rPr b="1"/>
              <a:t>Turbidity/Optical Scattering Sensors: </a:t>
            </a:r>
            <a:r>
              <a:t>Low-cost sensors that measure how light scatters in water, giving an indication of suspended plastics; portable but not very specific.   </a:t>
            </a:r>
          </a:p>
          <a:p>
            <a:pPr defTabSz="457200">
              <a:defRPr sz="2000"/>
            </a:pPr>
          </a:p>
          <a:p>
            <a:pPr marL="200526" indent="-200526" defTabSz="457200">
              <a:buSzPct val="100000"/>
              <a:buChar char="•"/>
              <a:defRPr sz="2000"/>
            </a:pPr>
            <a:r>
              <a:rPr b="1"/>
              <a:t>Underwater Drones with Imaging Systems: </a:t>
            </a:r>
            <a:r>
              <a:t>Research prototypes use cameras + AI to detect floating macro-plastics in oceans and rivers; useful for large debris, not microplastic</a:t>
            </a:r>
            <a:r>
              <a:t>s.</a:t>
            </a:r>
          </a:p>
          <a:p>
            <a:pPr defTabSz="457200">
              <a:defRPr sz="2000"/>
            </a:pPr>
          </a:p>
          <a:p>
            <a:pPr marL="200526" indent="-200526" defTabSz="457200">
              <a:buSzPct val="100000"/>
              <a:buChar char="•"/>
              <a:defRPr sz="2000"/>
            </a:pPr>
            <a:r>
              <a:rPr b="1"/>
              <a:t>FTIR Spectrometers (Fourier Transform Infrared):</a:t>
            </a:r>
            <a:r>
              <a:t> Used in labs to identify plastic particles based on their infrared absorption spectrum; highly accurate but bulky and costly.</a:t>
            </a:r>
          </a:p>
          <a:p>
            <a:pPr defTabSz="457200">
              <a:defRPr sz="2000"/>
            </a:pP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99"/>
                                        </p:tgtEl>
                                        <p:attrNameLst>
                                          <p:attrName>style.visibility</p:attrName>
                                        </p:attrNameLst>
                                      </p:cBhvr>
                                      <p:to>
                                        <p:strVal val="visible"/>
                                      </p:to>
                                    </p:set>
                                    <p:animEffect filter="wipe(left)" transition="in">
                                      <p:cBhvr>
                                        <p:cTn id="7" dur="500"/>
                                        <p:tgtEl>
                                          <p:spTgt spid="19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20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9" grpId="1"/>
      <p:bldP build="whole" bldLvl="1" animBg="1" rev="0" advAuto="0" spid="204" grpId="2"/>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Google Shape;233;g1f83119d95b_0_45"/>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209" name="Google Shape;228;g1f83119d95b_0_45"/>
          <p:cNvGrpSpPr/>
          <p:nvPr/>
        </p:nvGrpSpPr>
        <p:grpSpPr>
          <a:xfrm>
            <a:off x="1214413" y="14840"/>
            <a:ext cx="7715402" cy="842400"/>
            <a:chOff x="0" y="0"/>
            <a:chExt cx="7715400" cy="842399"/>
          </a:xfrm>
        </p:grpSpPr>
        <p:sp>
          <p:nvSpPr>
            <p:cNvPr id="207"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208" name="EXISTING SYSTEM DRAWBACKS"/>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EXISTING SYSTEM DRAWBACKS</a:t>
              </a:r>
            </a:p>
          </p:txBody>
        </p:sp>
      </p:grpSp>
      <p:sp>
        <p:nvSpPr>
          <p:cNvPr id="210" name="Google Shape;229;g1f83119d95b_0_45"/>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211" name="Google Shape;230;g1f83119d95b_0_45" descr="Google Shape;230;g1f83119d95b_0_45"/>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212" name="Google Shape;231;g1f83119d95b_0_45"/>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13" name="Google Shape;232;g1f83119d95b_0_45"/>
          <p:cNvSpPr txBox="1"/>
          <p:nvPr>
            <p:ph type="sldNum" sz="quarter" idx="2"/>
          </p:nvPr>
        </p:nvSpPr>
        <p:spPr>
          <a:xfrm>
            <a:off x="8522454" y="6516848"/>
            <a:ext cx="335827"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grpSp>
        <p:nvGrpSpPr>
          <p:cNvPr id="216" name="Image Gallery"/>
          <p:cNvGrpSpPr/>
          <p:nvPr/>
        </p:nvGrpSpPr>
        <p:grpSpPr>
          <a:xfrm>
            <a:off x="120277" y="1924275"/>
            <a:ext cx="8967897" cy="2054760"/>
            <a:chOff x="0" y="0"/>
            <a:chExt cx="8967896" cy="2054758"/>
          </a:xfrm>
        </p:grpSpPr>
        <p:pic>
          <p:nvPicPr>
            <p:cNvPr id="214" name="Screenshot 2025-09-11 at 9.11.58 PM.png" descr="Screenshot 2025-09-11 at 9.11.58 PM.png"/>
            <p:cNvPicPr>
              <a:picLocks noChangeAspect="1"/>
            </p:cNvPicPr>
            <p:nvPr/>
          </p:nvPicPr>
          <p:blipFill>
            <a:blip r:embed="rId3">
              <a:extLst/>
            </a:blip>
            <a:srcRect l="1256" t="0" r="1256" b="0"/>
            <a:stretch>
              <a:fillRect/>
            </a:stretch>
          </p:blipFill>
          <p:spPr>
            <a:xfrm>
              <a:off x="0" y="0"/>
              <a:ext cx="8967897" cy="1628776"/>
            </a:xfrm>
            <a:prstGeom prst="rect">
              <a:avLst/>
            </a:prstGeom>
            <a:ln w="12700" cap="flat">
              <a:noFill/>
              <a:miter lim="400000"/>
            </a:ln>
            <a:effectLst/>
          </p:spPr>
        </p:pic>
        <p:sp>
          <p:nvSpPr>
            <p:cNvPr id="215" name="`"/>
            <p:cNvSpPr/>
            <p:nvPr/>
          </p:nvSpPr>
          <p:spPr>
            <a:xfrm>
              <a:off x="0" y="1704975"/>
              <a:ext cx="8967897" cy="3497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209"/>
                                        </p:tgtEl>
                                        <p:attrNameLst>
                                          <p:attrName>style.visibility</p:attrName>
                                        </p:attrNameLst>
                                      </p:cBhvr>
                                      <p:to>
                                        <p:strVal val="visible"/>
                                      </p:to>
                                    </p:set>
                                    <p:animEffect filter="wipe(left)" transition="in">
                                      <p:cBhvr>
                                        <p:cTn id="7" dur="500"/>
                                        <p:tgtEl>
                                          <p:spTgt spid="20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el" backwards="0">
                                    <p:tmAbs val="0"/>
                                  </p:iterate>
                                  <p:childTnLst>
                                    <p:set>
                                      <p:cBhvr>
                                        <p:cTn id="11" fill="hold"/>
                                        <p:tgtEl>
                                          <p:spTgt spid="216"/>
                                        </p:tgtEl>
                                        <p:attrNameLst>
                                          <p:attrName>style.visibility</p:attrName>
                                        </p:attrNameLst>
                                      </p:cBhvr>
                                      <p:to>
                                        <p:strVal val="visible"/>
                                      </p:to>
                                    </p:set>
                                    <p:animEffect filter="fade" transition="in">
                                      <p:cBhvr>
                                        <p:cTn id="12" dur="1000"/>
                                        <p:tgtEl>
                                          <p:spTgt spid="2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6" grpId="2"/>
      <p:bldP build="whole" bldLvl="1" animBg="1" rev="0" advAuto="0" spid="209" grpId="1"/>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Google Shape;245;g1f83119d95b_0_62"/>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221" name="Google Shape;240;g1f83119d95b_0_62"/>
          <p:cNvGrpSpPr/>
          <p:nvPr/>
        </p:nvGrpSpPr>
        <p:grpSpPr>
          <a:xfrm>
            <a:off x="1214413" y="14840"/>
            <a:ext cx="7715402" cy="842400"/>
            <a:chOff x="0" y="0"/>
            <a:chExt cx="7715400" cy="842399"/>
          </a:xfrm>
        </p:grpSpPr>
        <p:sp>
          <p:nvSpPr>
            <p:cNvPr id="219"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220" name="PROPOSED SYSTEM"/>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PROPOSED SYSTEM</a:t>
              </a:r>
            </a:p>
          </p:txBody>
        </p:sp>
      </p:grpSp>
      <p:sp>
        <p:nvSpPr>
          <p:cNvPr id="222" name="Google Shape;241;g1f83119d95b_0_62"/>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223" name="Google Shape;242;g1f83119d95b_0_62" descr="Google Shape;242;g1f83119d95b_0_62"/>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224" name="Google Shape;243;g1f83119d95b_0_62"/>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25" name="Google Shape;244;g1f83119d95b_0_62"/>
          <p:cNvSpPr txBox="1"/>
          <p:nvPr>
            <p:ph type="sldNum" sz="quarter" idx="2"/>
          </p:nvPr>
        </p:nvSpPr>
        <p:spPr>
          <a:xfrm>
            <a:off x="8522454" y="6516848"/>
            <a:ext cx="335827"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226" name="Rectangle 2"/>
          <p:cNvSpPr txBox="1"/>
          <p:nvPr/>
        </p:nvSpPr>
        <p:spPr>
          <a:xfrm>
            <a:off x="45719" y="-308046"/>
            <a:ext cx="8975674" cy="617362"/>
          </a:xfrm>
          <a:prstGeom prst="rect">
            <a:avLst/>
          </a:prstGeom>
          <a:ln w="12700">
            <a:miter lim="400000"/>
          </a:ln>
          <a:extLst>
            <a:ext uri="{C572A759-6A51-4108-AA02-DFA0A04FC94B}">
              <ma14:wrappingTextBoxFlag xmlns:ma14="http://schemas.microsoft.com/office/mac/drawingml/2011/main" val="1"/>
            </a:ext>
          </a:extLst>
        </p:spPr>
        <p:txBody>
          <a:bodyPr wrap="none" lIns="45719" rIns="45719" anchor="ctr">
            <a:spAutoFit/>
          </a:bodyPr>
          <a:lstStyle/>
          <a:p>
            <a:pPr>
              <a:buSzPct val="100000"/>
              <a:buChar char="•"/>
              <a:defRPr sz="1800"/>
            </a:pPr>
            <a:r>
              <a:t>It is designed as a </a:t>
            </a:r>
            <a:r>
              <a:rPr b="1"/>
              <a:t>website-based simulation tool</a:t>
            </a:r>
            <a:r>
              <a:t> for detecting microplastics in water.</a:t>
            </a:r>
          </a:p>
        </p:txBody>
      </p:sp>
      <p:sp>
        <p:nvSpPr>
          <p:cNvPr id="227" name="TextBox 3"/>
          <p:cNvSpPr txBox="1"/>
          <p:nvPr/>
        </p:nvSpPr>
        <p:spPr>
          <a:xfrm>
            <a:off x="605573" y="1353033"/>
            <a:ext cx="8206987" cy="42811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85750" indent="-285750">
              <a:lnSpc>
                <a:spcPct val="150000"/>
              </a:lnSpc>
              <a:buClr>
                <a:srgbClr val="000000"/>
              </a:buClr>
              <a:buSzPct val="100000"/>
              <a:buChar char="➢"/>
              <a:defRPr sz="2000"/>
            </a:pPr>
            <a:r>
              <a:t>The Proposed system is named </a:t>
            </a:r>
            <a:r>
              <a:rPr b="1"/>
              <a:t>AQUA-PLASTIC DETECT</a:t>
            </a:r>
            <a:r>
              <a:t>.</a:t>
            </a:r>
          </a:p>
          <a:p>
            <a:pPr marL="285750" indent="-285750">
              <a:lnSpc>
                <a:spcPct val="150000"/>
              </a:lnSpc>
              <a:buClr>
                <a:srgbClr val="000000"/>
              </a:buClr>
              <a:buSzPct val="100000"/>
              <a:buChar char="➢"/>
              <a:defRPr sz="2000"/>
            </a:pPr>
            <a:r>
              <a:t>It is designed as a </a:t>
            </a:r>
            <a:r>
              <a:rPr b="1"/>
              <a:t>website-based simulation tool</a:t>
            </a:r>
            <a:r>
              <a:t> for detecting microplastics in water samples.</a:t>
            </a:r>
          </a:p>
          <a:p>
            <a:pPr marL="285750" indent="-285750">
              <a:lnSpc>
                <a:spcPct val="150000"/>
              </a:lnSpc>
              <a:buClr>
                <a:srgbClr val="000000"/>
              </a:buClr>
              <a:buSzPct val="100000"/>
              <a:buChar char="➢"/>
              <a:defRPr sz="2000"/>
            </a:pPr>
            <a:r>
              <a:t>Users can </a:t>
            </a:r>
            <a:r>
              <a:rPr b="1"/>
              <a:t>upload images</a:t>
            </a:r>
            <a:r>
              <a:t> of water samples through the website.</a:t>
            </a:r>
          </a:p>
          <a:p>
            <a:pPr marL="285750" indent="-285750">
              <a:lnSpc>
                <a:spcPct val="150000"/>
              </a:lnSpc>
              <a:buClr>
                <a:srgbClr val="000000"/>
              </a:buClr>
              <a:buSzPct val="100000"/>
              <a:buChar char="➢"/>
              <a:defRPr sz="2000"/>
            </a:pPr>
            <a:r>
              <a:t>The system uses </a:t>
            </a:r>
            <a:r>
              <a:rPr b="1"/>
              <a:t>image analysis techniques</a:t>
            </a:r>
            <a:r>
              <a:t> to estimate whether the</a:t>
            </a:r>
            <a:r>
              <a:rPr b="1"/>
              <a:t> </a:t>
            </a:r>
            <a:r>
              <a:t>plastic particles are present in the sample.</a:t>
            </a:r>
          </a:p>
          <a:p>
            <a:pPr marL="285750" indent="-285750">
              <a:lnSpc>
                <a:spcPct val="150000"/>
              </a:lnSpc>
              <a:buClr>
                <a:srgbClr val="000000"/>
              </a:buClr>
              <a:buSzPct val="100000"/>
              <a:buChar char="➢"/>
              <a:defRPr sz="2000"/>
            </a:pPr>
            <a:r>
              <a:t>Alongside the website, a </a:t>
            </a:r>
            <a:r>
              <a:rPr b="1"/>
              <a:t>3D virtual model </a:t>
            </a:r>
            <a:r>
              <a:t>of a detection device </a:t>
            </a:r>
            <a:r>
              <a:rPr b="1"/>
              <a:t>(</a:t>
            </a:r>
            <a:r>
              <a:rPr b="1" u="sng"/>
              <a:t>Poly-Scan</a:t>
            </a:r>
            <a:r>
              <a:rPr b="1"/>
              <a:t>)</a:t>
            </a:r>
            <a:r>
              <a:t> is created.</a:t>
            </a:r>
          </a:p>
          <a:p>
            <a:pPr marL="285750" indent="-285750">
              <a:lnSpc>
                <a:spcPct val="150000"/>
              </a:lnSpc>
              <a:buClr>
                <a:srgbClr val="000000"/>
              </a:buClr>
              <a:buSzPct val="100000"/>
              <a:buChar char="➢"/>
              <a:defRPr sz="2000"/>
            </a:pPr>
            <a:r>
              <a:t>The 3D device model contains labeled parts such as </a:t>
            </a:r>
            <a:r>
              <a:rPr b="1"/>
              <a:t>sensors, motherboard, battery, LEDs, and display unit</a:t>
            </a:r>
            <a:r>
              <a:t>.</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221"/>
                                        </p:tgtEl>
                                        <p:attrNameLst>
                                          <p:attrName>style.visibility</p:attrName>
                                        </p:attrNameLst>
                                      </p:cBhvr>
                                      <p:to>
                                        <p:strVal val="visible"/>
                                      </p:to>
                                    </p:set>
                                    <p:animEffect filter="wipe(left)" transition="in">
                                      <p:cBhvr>
                                        <p:cTn id="7" dur="500"/>
                                        <p:tgtEl>
                                          <p:spTgt spid="221"/>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22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1" grpId="1"/>
      <p:bldP build="whole" bldLvl="1" animBg="1" rev="0" advAuto="0" spid="227" grpId="2"/>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Google Shape;257;g1f83119d95b_0_76"/>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232" name="Google Shape;252;g1f83119d95b_0_76"/>
          <p:cNvGrpSpPr/>
          <p:nvPr/>
        </p:nvGrpSpPr>
        <p:grpSpPr>
          <a:xfrm>
            <a:off x="1214413" y="14840"/>
            <a:ext cx="7715402" cy="842400"/>
            <a:chOff x="0" y="0"/>
            <a:chExt cx="7715400" cy="842399"/>
          </a:xfrm>
        </p:grpSpPr>
        <p:sp>
          <p:nvSpPr>
            <p:cNvPr id="230"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231" name="PROPOSED SYSTEM"/>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PROPOSED SYSTEM</a:t>
              </a:r>
            </a:p>
          </p:txBody>
        </p:sp>
      </p:grpSp>
      <p:sp>
        <p:nvSpPr>
          <p:cNvPr id="233" name="Google Shape;253;g1f83119d95b_0_76"/>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234" name="Google Shape;254;g1f83119d95b_0_76" descr="Google Shape;254;g1f83119d95b_0_76"/>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235" name="Google Shape;255;g1f83119d95b_0_76"/>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36" name="Google Shape;256;g1f83119d95b_0_76"/>
          <p:cNvSpPr txBox="1"/>
          <p:nvPr>
            <p:ph type="sldNum" sz="quarter" idx="2"/>
          </p:nvPr>
        </p:nvSpPr>
        <p:spPr>
          <a:xfrm>
            <a:off x="8522454" y="6516848"/>
            <a:ext cx="335827"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237" name="Google Shape;258;g1f83119d95b_0_76"/>
          <p:cNvSpPr txBox="1"/>
          <p:nvPr/>
        </p:nvSpPr>
        <p:spPr>
          <a:xfrm>
            <a:off x="247262" y="1352222"/>
            <a:ext cx="8565293" cy="351308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marL="800100" marR="231466" indent="-342900" algn="just">
              <a:lnSpc>
                <a:spcPct val="96158"/>
              </a:lnSpc>
              <a:spcBef>
                <a:spcPts val="1200"/>
              </a:spcBef>
              <a:buClr>
                <a:srgbClr val="000000"/>
              </a:buClr>
              <a:buSzPts val="2000"/>
              <a:buChar char="➢"/>
              <a:defRPr sz="2000"/>
            </a:pPr>
            <a:r>
              <a:t>This device visually explains how a </a:t>
            </a:r>
            <a:r>
              <a:rPr b="1"/>
              <a:t>future real-time detection system</a:t>
            </a:r>
            <a:r>
              <a:t> could function.</a:t>
            </a:r>
          </a:p>
          <a:p>
            <a:pPr marL="800100" marR="231466" indent="-342900" algn="just">
              <a:lnSpc>
                <a:spcPct val="96158"/>
              </a:lnSpc>
              <a:spcBef>
                <a:spcPts val="1200"/>
              </a:spcBef>
              <a:buClr>
                <a:srgbClr val="000000"/>
              </a:buClr>
              <a:buSzPts val="2000"/>
              <a:buChar char="➢"/>
              <a:defRPr sz="2000"/>
            </a:pPr>
            <a:r>
              <a:t>The proposed system makes microplastic detection appear </a:t>
            </a:r>
            <a:r>
              <a:rPr b="1"/>
              <a:t>simple, affordable, and user-friendly</a:t>
            </a:r>
            <a:r>
              <a:t> compared to existing lab methods.</a:t>
            </a:r>
          </a:p>
          <a:p>
            <a:pPr marL="800100" marR="231466" indent="-342900" algn="just">
              <a:lnSpc>
                <a:spcPct val="96158"/>
              </a:lnSpc>
              <a:spcBef>
                <a:spcPts val="1200"/>
              </a:spcBef>
              <a:buClr>
                <a:srgbClr val="000000"/>
              </a:buClr>
              <a:buSzPts val="2000"/>
              <a:buChar char="➢"/>
              <a:defRPr sz="2000"/>
            </a:pPr>
            <a:r>
              <a:t>Though real detection of microplastics is not yet possible without advanced sensors, the simulation creates an </a:t>
            </a:r>
            <a:r>
              <a:rPr b="1"/>
              <a:t>awareness model</a:t>
            </a:r>
            <a:r>
              <a:t>.</a:t>
            </a:r>
          </a:p>
          <a:p>
            <a:pPr marL="800100" marR="231466" indent="-342900" algn="just">
              <a:lnSpc>
                <a:spcPct val="96158"/>
              </a:lnSpc>
              <a:spcBef>
                <a:spcPts val="1200"/>
              </a:spcBef>
              <a:buClr>
                <a:srgbClr val="000000"/>
              </a:buClr>
              <a:buSzPts val="2000"/>
              <a:buChar char="➢"/>
              <a:defRPr sz="2000"/>
            </a:pPr>
            <a:r>
              <a:t>It also acts as an </a:t>
            </a:r>
            <a:r>
              <a:rPr b="1"/>
              <a:t>E</a:t>
            </a:r>
            <a:r>
              <a:rPr b="1"/>
              <a:t>ducational and Awareness tool</a:t>
            </a:r>
            <a:r>
              <a:t> for students, researchers, and the public.</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232"/>
                                        </p:tgtEl>
                                        <p:attrNameLst>
                                          <p:attrName>style.visibility</p:attrName>
                                        </p:attrNameLst>
                                      </p:cBhvr>
                                      <p:to>
                                        <p:strVal val="visible"/>
                                      </p:to>
                                    </p:set>
                                    <p:animEffect filter="wipe(left)" transition="in">
                                      <p:cBhvr>
                                        <p:cTn id="7" dur="500"/>
                                        <p:tgtEl>
                                          <p:spTgt spid="232"/>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23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2" grpId="1"/>
      <p:bldP build="whole" bldLvl="1" animBg="1" rev="0" advAuto="0" spid="237" grpId="2"/>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Google Shape;269;g1fa6dab12b8_0_0"/>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242" name="Google Shape;264;g1fa6dab12b8_0_0"/>
          <p:cNvGrpSpPr/>
          <p:nvPr/>
        </p:nvGrpSpPr>
        <p:grpSpPr>
          <a:xfrm>
            <a:off x="1214413" y="14840"/>
            <a:ext cx="7715402" cy="842400"/>
            <a:chOff x="0" y="0"/>
            <a:chExt cx="7715400" cy="842399"/>
          </a:xfrm>
        </p:grpSpPr>
        <p:sp>
          <p:nvSpPr>
            <p:cNvPr id="240"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241" name="PROPOSED SYSTEM"/>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PROPOSED SYSTEM</a:t>
              </a:r>
            </a:p>
          </p:txBody>
        </p:sp>
      </p:grpSp>
      <p:sp>
        <p:nvSpPr>
          <p:cNvPr id="243" name="Google Shape;265;g1fa6dab12b8_0_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244" name="Google Shape;266;g1fa6dab12b8_0_0" descr="Google Shape;266;g1fa6dab12b8_0_0"/>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245" name="Google Shape;267;g1fa6dab12b8_0_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46" name="Google Shape;268;g1fa6dab12b8_0_0"/>
          <p:cNvSpPr txBox="1"/>
          <p:nvPr>
            <p:ph type="sldNum" sz="quarter" idx="2"/>
          </p:nvPr>
        </p:nvSpPr>
        <p:spPr>
          <a:xfrm>
            <a:off x="8522454" y="6516848"/>
            <a:ext cx="335827"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grpSp>
        <p:nvGrpSpPr>
          <p:cNvPr id="249" name="Image Gallery"/>
          <p:cNvGrpSpPr/>
          <p:nvPr/>
        </p:nvGrpSpPr>
        <p:grpSpPr>
          <a:xfrm>
            <a:off x="898044" y="1087364"/>
            <a:ext cx="3502648" cy="5109255"/>
            <a:chOff x="0" y="0"/>
            <a:chExt cx="3502646" cy="5109253"/>
          </a:xfrm>
        </p:grpSpPr>
        <p:pic>
          <p:nvPicPr>
            <p:cNvPr id="247" name="ChatGPT Image Aug 31, 2025 at 08_35_32 PM.png" descr="ChatGPT Image Aug 31, 2025 at 08_35_32 PM.png"/>
            <p:cNvPicPr>
              <a:picLocks noChangeAspect="1"/>
            </p:cNvPicPr>
            <p:nvPr/>
          </p:nvPicPr>
          <p:blipFill>
            <a:blip r:embed="rId3">
              <a:extLst/>
            </a:blip>
            <a:srcRect l="0" t="5431" r="0" b="5431"/>
            <a:stretch>
              <a:fillRect/>
            </a:stretch>
          </p:blipFill>
          <p:spPr>
            <a:xfrm>
              <a:off x="0" y="0"/>
              <a:ext cx="3502647" cy="4683271"/>
            </a:xfrm>
            <a:prstGeom prst="rect">
              <a:avLst/>
            </a:prstGeom>
            <a:ln w="12700" cap="flat">
              <a:noFill/>
              <a:miter lim="400000"/>
            </a:ln>
            <a:effectLst/>
          </p:spPr>
        </p:pic>
        <p:sp>
          <p:nvSpPr>
            <p:cNvPr id="248" name="POLY-SCAN DEVICE"/>
            <p:cNvSpPr/>
            <p:nvPr/>
          </p:nvSpPr>
          <p:spPr>
            <a:xfrm>
              <a:off x="0" y="4759470"/>
              <a:ext cx="3502647" cy="3497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POLY-SCAN DEVICE</a:t>
              </a:r>
            </a:p>
          </p:txBody>
        </p:sp>
      </p:grpSp>
      <p:grpSp>
        <p:nvGrpSpPr>
          <p:cNvPr id="252" name="Image Gallery"/>
          <p:cNvGrpSpPr/>
          <p:nvPr/>
        </p:nvGrpSpPr>
        <p:grpSpPr>
          <a:xfrm>
            <a:off x="4913996" y="1259311"/>
            <a:ext cx="3502647" cy="5352123"/>
            <a:chOff x="0" y="0"/>
            <a:chExt cx="3502646" cy="5352121"/>
          </a:xfrm>
        </p:grpSpPr>
        <p:pic>
          <p:nvPicPr>
            <p:cNvPr id="250" name="ChatGPT Image Aug 29, 2025 at 12_30_53 PM.png" descr="ChatGPT Image Aug 29, 2025 at 12_30_53 PM.png"/>
            <p:cNvPicPr>
              <a:picLocks noChangeAspect="1"/>
            </p:cNvPicPr>
            <p:nvPr/>
          </p:nvPicPr>
          <p:blipFill>
            <a:blip r:embed="rId4">
              <a:extLst/>
            </a:blip>
            <a:srcRect l="0" t="5053" r="0" b="5053"/>
            <a:stretch>
              <a:fillRect/>
            </a:stretch>
          </p:blipFill>
          <p:spPr>
            <a:xfrm>
              <a:off x="0" y="0"/>
              <a:ext cx="3502647" cy="4722939"/>
            </a:xfrm>
            <a:prstGeom prst="rect">
              <a:avLst/>
            </a:prstGeom>
            <a:ln w="12700" cap="flat">
              <a:noFill/>
              <a:miter lim="400000"/>
            </a:ln>
            <a:effectLst/>
          </p:spPr>
        </p:pic>
        <p:sp>
          <p:nvSpPr>
            <p:cNvPr id="251" name="DEVICE TESTING IN THE WATER FOR PLASTIC."/>
            <p:cNvSpPr/>
            <p:nvPr/>
          </p:nvSpPr>
          <p:spPr>
            <a:xfrm>
              <a:off x="0" y="4799138"/>
              <a:ext cx="3502647" cy="5529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DEVICE TESTING IN THE WATER FOR PLASTIC.</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242"/>
                                        </p:tgtEl>
                                        <p:attrNameLst>
                                          <p:attrName>style.visibility</p:attrName>
                                        </p:attrNameLst>
                                      </p:cBhvr>
                                      <p:to>
                                        <p:strVal val="visible"/>
                                      </p:to>
                                    </p:set>
                                    <p:animEffect filter="wipe(left)" transition="in">
                                      <p:cBhvr>
                                        <p:cTn id="7" dur="500"/>
                                        <p:tgtEl>
                                          <p:spTgt spid="242"/>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6" presetID="23" grpId="2" fill="hold">
                                  <p:stCondLst>
                                    <p:cond delay="0"/>
                                  </p:stCondLst>
                                  <p:iterate type="el" backwards="0">
                                    <p:tmAbs val="0"/>
                                  </p:iterate>
                                  <p:childTnLst>
                                    <p:set>
                                      <p:cBhvr>
                                        <p:cTn id="11" fill="hold"/>
                                        <p:tgtEl>
                                          <p:spTgt spid="249"/>
                                        </p:tgtEl>
                                        <p:attrNameLst>
                                          <p:attrName>style.visibility</p:attrName>
                                        </p:attrNameLst>
                                      </p:cBhvr>
                                      <p:to>
                                        <p:strVal val="visible"/>
                                      </p:to>
                                    </p:set>
                                    <p:anim calcmode="lin" valueType="num">
                                      <p:cBhvr>
                                        <p:cTn id="12" dur="1500" fill="hold"/>
                                        <p:tgtEl>
                                          <p:spTgt spid="249"/>
                                        </p:tgtEl>
                                        <p:attrNameLst>
                                          <p:attrName>ppt_w</p:attrName>
                                        </p:attrNameLst>
                                      </p:cBhvr>
                                      <p:tavLst>
                                        <p:tav tm="0">
                                          <p:val>
                                            <p:fltVal val="0"/>
                                          </p:val>
                                        </p:tav>
                                        <p:tav tm="100000">
                                          <p:val>
                                            <p:strVal val="#ppt_w"/>
                                          </p:val>
                                        </p:tav>
                                      </p:tavLst>
                                    </p:anim>
                                    <p:anim calcmode="lin" valueType="num">
                                      <p:cBhvr>
                                        <p:cTn id="13" dur="1500" fill="hold"/>
                                        <p:tgtEl>
                                          <p:spTgt spid="249"/>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16" presetID="23" grpId="3" fill="hold">
                                  <p:stCondLst>
                                    <p:cond delay="0"/>
                                  </p:stCondLst>
                                  <p:iterate type="el" backwards="0">
                                    <p:tmAbs val="0"/>
                                  </p:iterate>
                                  <p:childTnLst>
                                    <p:set>
                                      <p:cBhvr>
                                        <p:cTn id="17" fill="hold"/>
                                        <p:tgtEl>
                                          <p:spTgt spid="252"/>
                                        </p:tgtEl>
                                        <p:attrNameLst>
                                          <p:attrName>style.visibility</p:attrName>
                                        </p:attrNameLst>
                                      </p:cBhvr>
                                      <p:to>
                                        <p:strVal val="visible"/>
                                      </p:to>
                                    </p:set>
                                    <p:anim calcmode="lin" valueType="num">
                                      <p:cBhvr>
                                        <p:cTn id="18" dur="2500" fill="hold"/>
                                        <p:tgtEl>
                                          <p:spTgt spid="252"/>
                                        </p:tgtEl>
                                        <p:attrNameLst>
                                          <p:attrName>ppt_w</p:attrName>
                                        </p:attrNameLst>
                                      </p:cBhvr>
                                      <p:tavLst>
                                        <p:tav tm="0">
                                          <p:val>
                                            <p:fltVal val="0"/>
                                          </p:val>
                                        </p:tav>
                                        <p:tav tm="100000">
                                          <p:val>
                                            <p:strVal val="#ppt_w"/>
                                          </p:val>
                                        </p:tav>
                                      </p:tavLst>
                                    </p:anim>
                                    <p:anim calcmode="lin" valueType="num">
                                      <p:cBhvr>
                                        <p:cTn id="19" dur="2500" fill="hold"/>
                                        <p:tgtEl>
                                          <p:spTgt spid="25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2" grpId="3"/>
      <p:bldP build="whole" bldLvl="1" animBg="1" rev="0" advAuto="0" spid="249" grpId="2"/>
      <p:bldP build="whole" bldLvl="1" animBg="1" rev="0" advAuto="0" spid="242" grpId="1"/>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56" name="Google Shape;276;g1b8890723e1_0_50"/>
          <p:cNvGrpSpPr/>
          <p:nvPr/>
        </p:nvGrpSpPr>
        <p:grpSpPr>
          <a:xfrm>
            <a:off x="1214413" y="14840"/>
            <a:ext cx="7715402" cy="842400"/>
            <a:chOff x="0" y="0"/>
            <a:chExt cx="7715400" cy="842399"/>
          </a:xfrm>
        </p:grpSpPr>
        <p:sp>
          <p:nvSpPr>
            <p:cNvPr id="254"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255" name="SYSTEM ARCHITECTURE"/>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SYSTEM ARCHITECTURE</a:t>
              </a:r>
            </a:p>
          </p:txBody>
        </p:sp>
      </p:grpSp>
      <p:sp>
        <p:nvSpPr>
          <p:cNvPr id="257"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258" name="Google Shape;278;g1b8890723e1_0_50" descr="Google Shape;278;g1b8890723e1_0_50"/>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259"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60"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261"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pic>
        <p:nvPicPr>
          <p:cNvPr id="262" name="Picture 2" descr="Picture 2"/>
          <p:cNvPicPr>
            <a:picLocks noChangeAspect="1"/>
          </p:cNvPicPr>
          <p:nvPr/>
        </p:nvPicPr>
        <p:blipFill>
          <a:blip r:embed="rId3">
            <a:extLst/>
          </a:blip>
          <a:stretch>
            <a:fillRect/>
          </a:stretch>
        </p:blipFill>
        <p:spPr>
          <a:xfrm>
            <a:off x="2290761" y="1106680"/>
            <a:ext cx="4562476" cy="509709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256"/>
                                        </p:tgtEl>
                                        <p:attrNameLst>
                                          <p:attrName>style.visibility</p:attrName>
                                        </p:attrNameLst>
                                      </p:cBhvr>
                                      <p:to>
                                        <p:strVal val="visible"/>
                                      </p:to>
                                    </p:set>
                                    <p:animEffect filter="wipe(left)" transition="in">
                                      <p:cBhvr>
                                        <p:cTn id="7" dur="500"/>
                                        <p:tgtEl>
                                          <p:spTgt spid="256"/>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6" presetID="23" grpId="2" fill="hold">
                                  <p:stCondLst>
                                    <p:cond delay="0"/>
                                  </p:stCondLst>
                                  <p:iterate type="el" backwards="0">
                                    <p:tmAbs val="0"/>
                                  </p:iterate>
                                  <p:childTnLst>
                                    <p:set>
                                      <p:cBhvr>
                                        <p:cTn id="11" fill="hold"/>
                                        <p:tgtEl>
                                          <p:spTgt spid="262"/>
                                        </p:tgtEl>
                                        <p:attrNameLst>
                                          <p:attrName>style.visibility</p:attrName>
                                        </p:attrNameLst>
                                      </p:cBhvr>
                                      <p:to>
                                        <p:strVal val="visible"/>
                                      </p:to>
                                    </p:set>
                                    <p:anim calcmode="lin" valueType="num">
                                      <p:cBhvr>
                                        <p:cTn id="12" dur="2500" fill="hold"/>
                                        <p:tgtEl>
                                          <p:spTgt spid="262"/>
                                        </p:tgtEl>
                                        <p:attrNameLst>
                                          <p:attrName>ppt_w</p:attrName>
                                        </p:attrNameLst>
                                      </p:cBhvr>
                                      <p:tavLst>
                                        <p:tav tm="0">
                                          <p:val>
                                            <p:fltVal val="0"/>
                                          </p:val>
                                        </p:tav>
                                        <p:tav tm="100000">
                                          <p:val>
                                            <p:strVal val="#ppt_w"/>
                                          </p:val>
                                        </p:tav>
                                      </p:tavLst>
                                    </p:anim>
                                    <p:anim calcmode="lin" valueType="num">
                                      <p:cBhvr>
                                        <p:cTn id="13" dur="2500" fill="hold"/>
                                        <p:tgtEl>
                                          <p:spTgt spid="26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2" grpId="2"/>
      <p:bldP build="whole" bldLvl="1" animBg="1" rev="0" advAuto="0" spid="256" grpId="1"/>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Google Shape;294;g1e8b0b8a74a_0_5"/>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267" name="Google Shape;289;g1e8b0b8a74a_0_5"/>
          <p:cNvGrpSpPr/>
          <p:nvPr/>
        </p:nvGrpSpPr>
        <p:grpSpPr>
          <a:xfrm>
            <a:off x="1214413" y="14840"/>
            <a:ext cx="7715402" cy="842400"/>
            <a:chOff x="0" y="0"/>
            <a:chExt cx="7715400" cy="842399"/>
          </a:xfrm>
        </p:grpSpPr>
        <p:sp>
          <p:nvSpPr>
            <p:cNvPr id="265"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266" name="PROPOSED METHODOLOGY"/>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PROPOSED METHODOLOGY</a:t>
              </a:r>
            </a:p>
          </p:txBody>
        </p:sp>
      </p:grpSp>
      <p:sp>
        <p:nvSpPr>
          <p:cNvPr id="268" name="Google Shape;290;g1e8b0b8a74a_0_5"/>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269" name="Google Shape;291;g1e8b0b8a74a_0_5" descr="Google Shape;291;g1e8b0b8a74a_0_5"/>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270" name="Google Shape;292;g1e8b0b8a74a_0_5"/>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71" name="Google Shape;293;g1e8b0b8a74a_0_5"/>
          <p:cNvSpPr txBox="1"/>
          <p:nvPr>
            <p:ph type="sldNum" sz="quarter" idx="2"/>
          </p:nvPr>
        </p:nvSpPr>
        <p:spPr>
          <a:xfrm>
            <a:off x="8522454" y="6516848"/>
            <a:ext cx="335827"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272" name="Image Upload-…"/>
          <p:cNvSpPr txBox="1"/>
          <p:nvPr/>
        </p:nvSpPr>
        <p:spPr>
          <a:xfrm>
            <a:off x="358746" y="1278170"/>
            <a:ext cx="8490958" cy="481775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marL="267368" indent="-267368" defTabSz="457200">
              <a:spcBef>
                <a:spcPts val="1200"/>
              </a:spcBef>
              <a:buSzPct val="100000"/>
              <a:buAutoNum type="arabicPeriod" startAt="1"/>
              <a:defRPr b="1" sz="2000">
                <a:latin typeface="Times New Roman"/>
                <a:ea typeface="Times New Roman"/>
                <a:cs typeface="Times New Roman"/>
                <a:sym typeface="Times New Roman"/>
              </a:defRPr>
            </a:pPr>
            <a:r>
              <a:t> Image Upload-</a:t>
            </a:r>
          </a:p>
          <a:p>
            <a:pPr marL="200526" indent="-200526" defTabSz="457200">
              <a:spcBef>
                <a:spcPts val="1200"/>
              </a:spcBef>
              <a:buSzPct val="100000"/>
              <a:buChar char="•"/>
              <a:defRPr sz="2000">
                <a:latin typeface="Times New Roman"/>
                <a:ea typeface="Times New Roman"/>
                <a:cs typeface="Times New Roman"/>
                <a:sym typeface="Times New Roman"/>
              </a:defRPr>
            </a:pPr>
            <a:r>
              <a:t>Users upload a water sample image through the website.</a:t>
            </a:r>
          </a:p>
          <a:p>
            <a:pPr marL="267368" indent="-267368" defTabSz="457200">
              <a:spcBef>
                <a:spcPts val="1200"/>
              </a:spcBef>
              <a:buSzPct val="100000"/>
              <a:buAutoNum type="arabicPeriod" startAt="2"/>
              <a:defRPr b="1" sz="2000">
                <a:latin typeface="Times New Roman"/>
                <a:ea typeface="Times New Roman"/>
                <a:cs typeface="Times New Roman"/>
                <a:sym typeface="Times New Roman"/>
              </a:defRPr>
            </a:pPr>
            <a:r>
              <a:t> Preprocessing-</a:t>
            </a:r>
          </a:p>
          <a:p>
            <a:pPr marL="200526" indent="-200526" defTabSz="457200">
              <a:spcBef>
                <a:spcPts val="1200"/>
              </a:spcBef>
              <a:buSzPct val="100000"/>
              <a:buChar char="•"/>
              <a:defRPr sz="2000">
                <a:latin typeface="Times New Roman"/>
                <a:ea typeface="Times New Roman"/>
                <a:cs typeface="Times New Roman"/>
                <a:sym typeface="Times New Roman"/>
              </a:defRPr>
            </a:pPr>
            <a:r>
              <a:t>The system resizes and enhances the image to remove noise and improve clarity.</a:t>
            </a:r>
          </a:p>
          <a:p>
            <a:pPr defTabSz="457200">
              <a:spcBef>
                <a:spcPts val="1200"/>
              </a:spcBef>
              <a:defRPr b="1" sz="2000">
                <a:latin typeface="Times New Roman"/>
                <a:ea typeface="Times New Roman"/>
                <a:cs typeface="Times New Roman"/>
                <a:sym typeface="Times New Roman"/>
              </a:defRPr>
            </a:pPr>
            <a:r>
              <a:t>3.  Feature Detection-</a:t>
            </a:r>
          </a:p>
          <a:p>
            <a:pPr marL="200526" indent="-200526" defTabSz="457200">
              <a:spcBef>
                <a:spcPts val="1200"/>
              </a:spcBef>
              <a:buSzPct val="100000"/>
              <a:buChar char="•"/>
              <a:defRPr sz="2000">
                <a:latin typeface="Times New Roman"/>
                <a:ea typeface="Times New Roman"/>
                <a:cs typeface="Times New Roman"/>
                <a:sym typeface="Times New Roman"/>
              </a:defRPr>
            </a:pPr>
            <a:r>
              <a:t>The tool scans the image for unusual particles based on color, shape, and </a:t>
            </a:r>
          </a:p>
          <a:p>
            <a:pPr defTabSz="457200">
              <a:spcBef>
                <a:spcPts val="1200"/>
              </a:spcBef>
              <a:defRPr sz="2000">
                <a:latin typeface="Times New Roman"/>
                <a:ea typeface="Times New Roman"/>
                <a:cs typeface="Times New Roman"/>
                <a:sym typeface="Times New Roman"/>
              </a:defRPr>
            </a:pPr>
            <a:r>
              <a:t>texture that may indicate plastic.</a:t>
            </a:r>
          </a:p>
          <a:p>
            <a:pPr defTabSz="457200">
              <a:spcBef>
                <a:spcPts val="1200"/>
              </a:spcBef>
              <a:defRPr b="1" sz="2000">
                <a:latin typeface="Times New Roman"/>
                <a:ea typeface="Times New Roman"/>
                <a:cs typeface="Times New Roman"/>
                <a:sym typeface="Times New Roman"/>
              </a:defRPr>
            </a:pPr>
            <a:r>
              <a:t>4.  Analysis &amp; Decision-</a:t>
            </a:r>
          </a:p>
          <a:p>
            <a:pPr marL="200526" indent="-200526" defTabSz="457200">
              <a:spcBef>
                <a:spcPts val="1200"/>
              </a:spcBef>
              <a:buSzPct val="100000"/>
              <a:buChar char="•"/>
              <a:defRPr sz="2000">
                <a:latin typeface="Times New Roman"/>
                <a:ea typeface="Times New Roman"/>
                <a:cs typeface="Times New Roman"/>
                <a:sym typeface="Times New Roman"/>
              </a:defRPr>
            </a:pPr>
            <a:r>
              <a:t>The system applies simple rules or a trained model to decide if plastic-like </a:t>
            </a:r>
          </a:p>
          <a:p>
            <a:pPr defTabSz="457200">
              <a:spcBef>
                <a:spcPts val="1200"/>
              </a:spcBef>
              <a:defRPr sz="2000">
                <a:latin typeface="Times New Roman"/>
                <a:ea typeface="Times New Roman"/>
                <a:cs typeface="Times New Roman"/>
                <a:sym typeface="Times New Roman"/>
              </a:defRPr>
            </a:pPr>
            <a:r>
              <a:t>particles are present.</a:t>
            </a:r>
          </a:p>
          <a:p>
            <a:pPr marL="200526" indent="-200526" defTabSz="457200">
              <a:spcBef>
                <a:spcPts val="1200"/>
              </a:spcBef>
              <a:buSzPct val="100000"/>
              <a:buChar char="•"/>
              <a:defRPr sz="2000">
                <a:latin typeface="Times New Roman"/>
                <a:ea typeface="Times New Roman"/>
                <a:cs typeface="Times New Roman"/>
                <a:sym typeface="Times New Roman"/>
              </a:defRPr>
            </a:pPr>
            <a:r>
              <a:t>A confidence score (e.g., 80% likely) is generated.</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267"/>
                                        </p:tgtEl>
                                        <p:attrNameLst>
                                          <p:attrName>style.visibility</p:attrName>
                                        </p:attrNameLst>
                                      </p:cBhvr>
                                      <p:to>
                                        <p:strVal val="visible"/>
                                      </p:to>
                                    </p:set>
                                    <p:animEffect filter="wipe(left)" transition="in">
                                      <p:cBhvr>
                                        <p:cTn id="7" dur="500"/>
                                        <p:tgtEl>
                                          <p:spTgt spid="267"/>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2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72" grpId="2"/>
      <p:bldP build="whole" bldLvl="1" animBg="1" rev="0" advAuto="0" spid="267" grpId="1"/>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Google Shape;306;g1e8b0b8a74a_0_16"/>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277" name="Google Shape;301;g1e8b0b8a74a_0_16"/>
          <p:cNvGrpSpPr/>
          <p:nvPr/>
        </p:nvGrpSpPr>
        <p:grpSpPr>
          <a:xfrm>
            <a:off x="1214413" y="14840"/>
            <a:ext cx="7715402" cy="842400"/>
            <a:chOff x="0" y="0"/>
            <a:chExt cx="7715400" cy="842399"/>
          </a:xfrm>
        </p:grpSpPr>
        <p:sp>
          <p:nvSpPr>
            <p:cNvPr id="275"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276" name="PROPOSED METHODOLOGY"/>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PROPOSED METHODOLOGY</a:t>
              </a:r>
            </a:p>
          </p:txBody>
        </p:sp>
      </p:grpSp>
      <p:sp>
        <p:nvSpPr>
          <p:cNvPr id="278" name="Google Shape;302;g1e8b0b8a74a_0_16"/>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279" name="Google Shape;303;g1e8b0b8a74a_0_16" descr="Google Shape;303;g1e8b0b8a74a_0_16"/>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280" name="Google Shape;304;g1e8b0b8a74a_0_16"/>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81" name="Google Shape;305;g1e8b0b8a74a_0_16"/>
          <p:cNvSpPr txBox="1"/>
          <p:nvPr>
            <p:ph type="sldNum" sz="quarter" idx="2"/>
          </p:nvPr>
        </p:nvSpPr>
        <p:spPr>
          <a:xfrm>
            <a:off x="8522454" y="6516848"/>
            <a:ext cx="335827"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282" name="Google Shape;307;g1e8b0b8a74a_0_16"/>
          <p:cNvSpPr txBox="1"/>
          <p:nvPr/>
        </p:nvSpPr>
        <p:spPr>
          <a:xfrm>
            <a:off x="543124" y="937600"/>
            <a:ext cx="8057752" cy="5541611"/>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indent="139700" defTabSz="457200">
              <a:spcBef>
                <a:spcPts val="1200"/>
              </a:spcBef>
              <a:buFont typeface="Times Roman"/>
              <a:defRPr b="1" sz="2000">
                <a:latin typeface="Times New Roman"/>
                <a:ea typeface="Times New Roman"/>
                <a:cs typeface="Times New Roman"/>
                <a:sym typeface="Times New Roman"/>
              </a:defRPr>
            </a:pPr>
            <a:r>
              <a:t>5.  Result Display-</a:t>
            </a:r>
          </a:p>
          <a:p>
            <a:pPr lvl="1" marL="914400" indent="-317500" defTabSz="457200">
              <a:spcBef>
                <a:spcPts val="1200"/>
              </a:spcBef>
              <a:buSzPct val="100000"/>
              <a:buFont typeface="Times Roman"/>
              <a:buChar char="◦"/>
              <a:defRPr sz="2000">
                <a:latin typeface="Times New Roman"/>
                <a:ea typeface="Times New Roman"/>
                <a:cs typeface="Times New Roman"/>
                <a:sym typeface="Times New Roman"/>
              </a:defRPr>
            </a:pPr>
            <a:r>
              <a:t>The website shows the result with highlights/marks on the detected regions.</a:t>
            </a:r>
          </a:p>
          <a:p>
            <a:pPr lvl="1" marL="914400" indent="-317500" defTabSz="457200">
              <a:spcBef>
                <a:spcPts val="1200"/>
              </a:spcBef>
              <a:buSzPct val="100000"/>
              <a:buFont typeface="Times Roman"/>
              <a:buChar char="◦"/>
              <a:defRPr sz="2000">
                <a:latin typeface="Times New Roman"/>
                <a:ea typeface="Times New Roman"/>
                <a:cs typeface="Times New Roman"/>
                <a:sym typeface="Times New Roman"/>
              </a:defRPr>
            </a:pPr>
            <a:r>
              <a:t>A note is displayed that this is a simulation for awareness, not a lab test.</a:t>
            </a:r>
          </a:p>
          <a:p>
            <a:pPr defTabSz="457200">
              <a:spcBef>
                <a:spcPts val="1200"/>
              </a:spcBef>
              <a:defRPr sz="2000">
                <a:latin typeface="Times New Roman"/>
                <a:ea typeface="Times New Roman"/>
                <a:cs typeface="Times New Roman"/>
                <a:sym typeface="Times New Roman"/>
              </a:defRPr>
            </a:pPr>
            <a:r>
              <a:t>       </a:t>
            </a:r>
            <a:r>
              <a:rPr b="1"/>
              <a:t>6.   3D Poly-Scan Device Visualization-</a:t>
            </a:r>
            <a:endParaRPr b="1"/>
          </a:p>
          <a:p>
            <a:pPr lvl="1" marL="914400" indent="-317500" defTabSz="457200">
              <a:spcBef>
                <a:spcPts val="1200"/>
              </a:spcBef>
              <a:buSzPct val="100000"/>
              <a:buFont typeface="Times Roman"/>
              <a:buChar char="◦"/>
              <a:defRPr sz="2000">
                <a:latin typeface="Times New Roman"/>
                <a:ea typeface="Times New Roman"/>
                <a:cs typeface="Times New Roman"/>
                <a:sym typeface="Times New Roman"/>
              </a:defRPr>
            </a:pPr>
            <a:r>
              <a:t>A 3D model of the future device is provided.</a:t>
            </a:r>
          </a:p>
          <a:p>
            <a:pPr lvl="1" marL="914400" indent="-317500" defTabSz="457200">
              <a:spcBef>
                <a:spcPts val="1200"/>
              </a:spcBef>
              <a:buSzPct val="100000"/>
              <a:buFont typeface="Times Roman"/>
              <a:buChar char="◦"/>
              <a:defRPr sz="2000">
                <a:latin typeface="Times New Roman"/>
                <a:ea typeface="Times New Roman"/>
                <a:cs typeface="Times New Roman"/>
                <a:sym typeface="Times New Roman"/>
              </a:defRPr>
            </a:pPr>
            <a:r>
              <a:t>Users can view labeled parts like sensors, motherboard, LEDs, battery, and display.</a:t>
            </a:r>
          </a:p>
          <a:p>
            <a:pPr lvl="1" marL="914400" indent="-317500" defTabSz="457200">
              <a:spcBef>
                <a:spcPts val="1200"/>
              </a:spcBef>
              <a:buSzPct val="100000"/>
              <a:buFont typeface="Times Roman"/>
              <a:buChar char="◦"/>
              <a:defRPr sz="2000">
                <a:latin typeface="Times New Roman"/>
                <a:ea typeface="Times New Roman"/>
                <a:cs typeface="Times New Roman"/>
                <a:sym typeface="Times New Roman"/>
              </a:defRPr>
            </a:pPr>
            <a:r>
              <a:t>It demonstrates how a real detection device might work.</a:t>
            </a:r>
          </a:p>
          <a:p>
            <a:pPr indent="139700" defTabSz="457200">
              <a:spcBef>
                <a:spcPts val="1200"/>
              </a:spcBef>
              <a:buFont typeface="Times Roman"/>
              <a:defRPr b="1" sz="2000">
                <a:latin typeface="Times New Roman"/>
                <a:ea typeface="Times New Roman"/>
                <a:cs typeface="Times New Roman"/>
                <a:sym typeface="Times New Roman"/>
              </a:defRPr>
            </a:pPr>
            <a:r>
              <a:t>7.  Educational Purpose-</a:t>
            </a:r>
          </a:p>
          <a:p>
            <a:pPr lvl="1" marL="914400" indent="-317500" defTabSz="457200">
              <a:spcBef>
                <a:spcPts val="1200"/>
              </a:spcBef>
              <a:buSzPct val="100000"/>
              <a:buFont typeface="Times Roman"/>
              <a:buChar char="◦"/>
              <a:defRPr sz="2000">
                <a:latin typeface="Times New Roman"/>
                <a:ea typeface="Times New Roman"/>
                <a:cs typeface="Times New Roman"/>
                <a:sym typeface="Times New Roman"/>
              </a:defRPr>
            </a:pPr>
            <a:r>
              <a:t>The tool explains microplastic pollution in water.</a:t>
            </a:r>
          </a:p>
          <a:p>
            <a:pPr lvl="1" marL="914400" indent="-317500" defTabSz="457200">
              <a:spcBef>
                <a:spcPts val="1200"/>
              </a:spcBef>
              <a:buSzPct val="100000"/>
              <a:buFont typeface="Times Roman"/>
              <a:buChar char="◦"/>
              <a:defRPr sz="2000">
                <a:latin typeface="Times New Roman"/>
                <a:ea typeface="Times New Roman"/>
                <a:cs typeface="Times New Roman"/>
                <a:sym typeface="Times New Roman"/>
              </a:defRPr>
            </a:pPr>
            <a:r>
              <a:t>It serves as an awareness and learning platform for students, researchers, and the public.</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277"/>
                                        </p:tgtEl>
                                        <p:attrNameLst>
                                          <p:attrName>style.visibility</p:attrName>
                                        </p:attrNameLst>
                                      </p:cBhvr>
                                      <p:to>
                                        <p:strVal val="visible"/>
                                      </p:to>
                                    </p:set>
                                    <p:animEffect filter="wipe(left)" transition="in">
                                      <p:cBhvr>
                                        <p:cTn id="7" dur="500"/>
                                        <p:tgtEl>
                                          <p:spTgt spid="277"/>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28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82" grpId="2"/>
      <p:bldP build="whole" bldLvl="1" animBg="1" rev="0" advAuto="0" spid="277" grpId="1"/>
    </p:bld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Google Shape;306;g1e8b0b8a74a_0_16"/>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287" name="Google Shape;301;g1e8b0b8a74a_0_16"/>
          <p:cNvGrpSpPr/>
          <p:nvPr/>
        </p:nvGrpSpPr>
        <p:grpSpPr>
          <a:xfrm>
            <a:off x="1214413" y="14840"/>
            <a:ext cx="7715402" cy="842400"/>
            <a:chOff x="0" y="0"/>
            <a:chExt cx="7715400" cy="842399"/>
          </a:xfrm>
        </p:grpSpPr>
        <p:sp>
          <p:nvSpPr>
            <p:cNvPr id="285"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286" name="RESULTS OF THE PROJECT"/>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RESULTS OF THE PROJECT</a:t>
              </a:r>
            </a:p>
          </p:txBody>
        </p:sp>
      </p:grpSp>
      <p:sp>
        <p:nvSpPr>
          <p:cNvPr id="288" name="Google Shape;302;g1e8b0b8a74a_0_16"/>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289" name="Google Shape;303;g1e8b0b8a74a_0_16" descr="Google Shape;303;g1e8b0b8a74a_0_16"/>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290" name="Google Shape;304;g1e8b0b8a74a_0_16"/>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91" name="Google Shape;305;g1e8b0b8a74a_0_16"/>
          <p:cNvSpPr txBox="1"/>
          <p:nvPr>
            <p:ph type="sldNum" sz="quarter" idx="2"/>
          </p:nvPr>
        </p:nvSpPr>
        <p:spPr>
          <a:xfrm>
            <a:off x="8522454" y="6516848"/>
            <a:ext cx="335827"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grpSp>
        <p:nvGrpSpPr>
          <p:cNvPr id="294" name="Image Gallery"/>
          <p:cNvGrpSpPr/>
          <p:nvPr/>
        </p:nvGrpSpPr>
        <p:grpSpPr>
          <a:xfrm>
            <a:off x="233010" y="1133278"/>
            <a:ext cx="8677980" cy="5190859"/>
            <a:chOff x="0" y="0"/>
            <a:chExt cx="8677979" cy="5190857"/>
          </a:xfrm>
        </p:grpSpPr>
        <p:pic>
          <p:nvPicPr>
            <p:cNvPr id="292" name="ss-1.png" descr="ss-1.png"/>
            <p:cNvPicPr>
              <a:picLocks noChangeAspect="1"/>
            </p:cNvPicPr>
            <p:nvPr/>
          </p:nvPicPr>
          <p:blipFill>
            <a:blip r:embed="rId3">
              <a:extLst/>
            </a:blip>
            <a:srcRect l="0" t="1274" r="0" b="1274"/>
            <a:stretch>
              <a:fillRect/>
            </a:stretch>
          </p:blipFill>
          <p:spPr>
            <a:xfrm>
              <a:off x="0" y="0"/>
              <a:ext cx="8677980" cy="4764875"/>
            </a:xfrm>
            <a:prstGeom prst="rect">
              <a:avLst/>
            </a:prstGeom>
            <a:ln w="12700" cap="flat">
              <a:noFill/>
              <a:miter lim="400000"/>
            </a:ln>
            <a:effectLst/>
          </p:spPr>
        </p:pic>
        <p:sp>
          <p:nvSpPr>
            <p:cNvPr id="293" name="HOME PAGE"/>
            <p:cNvSpPr/>
            <p:nvPr/>
          </p:nvSpPr>
          <p:spPr>
            <a:xfrm>
              <a:off x="0" y="4841074"/>
              <a:ext cx="8677980" cy="3497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HOME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287"/>
                                        </p:tgtEl>
                                        <p:attrNameLst>
                                          <p:attrName>style.visibility</p:attrName>
                                        </p:attrNameLst>
                                      </p:cBhvr>
                                      <p:to>
                                        <p:strVal val="visible"/>
                                      </p:to>
                                    </p:set>
                                    <p:animEffect filter="wipe(left)" transition="in">
                                      <p:cBhvr>
                                        <p:cTn id="7" dur="500"/>
                                        <p:tgtEl>
                                          <p:spTgt spid="287"/>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6" presetID="23" grpId="2" fill="hold">
                                  <p:stCondLst>
                                    <p:cond delay="0"/>
                                  </p:stCondLst>
                                  <p:iterate type="el" backwards="0">
                                    <p:tmAbs val="0"/>
                                  </p:iterate>
                                  <p:childTnLst>
                                    <p:set>
                                      <p:cBhvr>
                                        <p:cTn id="11" fill="hold"/>
                                        <p:tgtEl>
                                          <p:spTgt spid="294"/>
                                        </p:tgtEl>
                                        <p:attrNameLst>
                                          <p:attrName>style.visibility</p:attrName>
                                        </p:attrNameLst>
                                      </p:cBhvr>
                                      <p:to>
                                        <p:strVal val="visible"/>
                                      </p:to>
                                    </p:set>
                                    <p:anim calcmode="lin" valueType="num">
                                      <p:cBhvr>
                                        <p:cTn id="12" dur="2500" fill="hold"/>
                                        <p:tgtEl>
                                          <p:spTgt spid="294"/>
                                        </p:tgtEl>
                                        <p:attrNameLst>
                                          <p:attrName>ppt_w</p:attrName>
                                        </p:attrNameLst>
                                      </p:cBhvr>
                                      <p:tavLst>
                                        <p:tav tm="0">
                                          <p:val>
                                            <p:fltVal val="0"/>
                                          </p:val>
                                        </p:tav>
                                        <p:tav tm="100000">
                                          <p:val>
                                            <p:strVal val="#ppt_w"/>
                                          </p:val>
                                        </p:tav>
                                      </p:tavLst>
                                    </p:anim>
                                    <p:anim calcmode="lin" valueType="num">
                                      <p:cBhvr>
                                        <p:cTn id="13" dur="2500" fill="hold"/>
                                        <p:tgtEl>
                                          <p:spTgt spid="29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94" grpId="2"/>
      <p:bldP build="whole" bldLvl="1" animBg="1" rev="0" advAuto="0" spid="287" grpId="1"/>
    </p:bld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297"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298"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299"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02" name="Image Gallery"/>
          <p:cNvGrpSpPr/>
          <p:nvPr/>
        </p:nvGrpSpPr>
        <p:grpSpPr>
          <a:xfrm>
            <a:off x="201157" y="653386"/>
            <a:ext cx="8741686" cy="5297228"/>
            <a:chOff x="0" y="0"/>
            <a:chExt cx="8741685" cy="5297227"/>
          </a:xfrm>
        </p:grpSpPr>
        <p:pic>
          <p:nvPicPr>
            <p:cNvPr id="300" name="ss-2.png" descr="ss-2.png"/>
            <p:cNvPicPr>
              <a:picLocks noChangeAspect="1"/>
            </p:cNvPicPr>
            <p:nvPr/>
          </p:nvPicPr>
          <p:blipFill>
            <a:blip r:embed="rId2">
              <a:extLst/>
            </a:blip>
            <a:srcRect l="0" t="549" r="0" b="549"/>
            <a:stretch>
              <a:fillRect/>
            </a:stretch>
          </p:blipFill>
          <p:spPr>
            <a:xfrm>
              <a:off x="0" y="0"/>
              <a:ext cx="8741686" cy="4871245"/>
            </a:xfrm>
            <a:prstGeom prst="rect">
              <a:avLst/>
            </a:prstGeom>
            <a:ln w="12700" cap="flat">
              <a:noFill/>
              <a:miter lim="400000"/>
            </a:ln>
            <a:effectLst/>
          </p:spPr>
        </p:pic>
        <p:sp>
          <p:nvSpPr>
            <p:cNvPr id="301" name="DEVICE-DISPLAY PAGE"/>
            <p:cNvSpPr/>
            <p:nvPr/>
          </p:nvSpPr>
          <p:spPr>
            <a:xfrm>
              <a:off x="0" y="4947444"/>
              <a:ext cx="8741686" cy="3497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DEVICE-DISPLAY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02"/>
                                        </p:tgtEl>
                                        <p:attrNameLst>
                                          <p:attrName>style.visibility</p:attrName>
                                        </p:attrNameLst>
                                      </p:cBhvr>
                                      <p:to>
                                        <p:strVal val="visible"/>
                                      </p:to>
                                    </p:set>
                                    <p:anim calcmode="lin" valueType="num">
                                      <p:cBhvr>
                                        <p:cTn id="7" dur="1500" fill="hold"/>
                                        <p:tgtEl>
                                          <p:spTgt spid="302"/>
                                        </p:tgtEl>
                                        <p:attrNameLst>
                                          <p:attrName>ppt_w</p:attrName>
                                        </p:attrNameLst>
                                      </p:cBhvr>
                                      <p:tavLst>
                                        <p:tav tm="0">
                                          <p:val>
                                            <p:fltVal val="0"/>
                                          </p:val>
                                        </p:tav>
                                        <p:tav tm="100000">
                                          <p:val>
                                            <p:strVal val="#ppt_w"/>
                                          </p:val>
                                        </p:tav>
                                      </p:tavLst>
                                    </p:anim>
                                    <p:anim calcmode="lin" valueType="num">
                                      <p:cBhvr>
                                        <p:cTn id="8" dur="1500" fill="hold"/>
                                        <p:tgtEl>
                                          <p:spTgt spid="30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02" grpId="1"/>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3" name="Google Shape;100;p2"/>
          <p:cNvSpPr txBox="1"/>
          <p:nvPr/>
        </p:nvSpPr>
        <p:spPr>
          <a:xfrm>
            <a:off x="3169924" y="6319517"/>
            <a:ext cx="2804151" cy="438766"/>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sz="1200">
                <a:solidFill>
                  <a:srgbClr val="888888"/>
                </a:solidFill>
                <a:latin typeface="Calibri"/>
                <a:ea typeface="Calibri"/>
                <a:cs typeface="Calibri"/>
                <a:sym typeface="Calibri"/>
              </a:defRPr>
            </a:lvl1pPr>
          </a:lstStyle>
          <a:p>
            <a:pPr/>
            <a:r>
              <a:t>Department of Computer Science &amp; Engineering</a:t>
            </a:r>
          </a:p>
        </p:txBody>
      </p:sp>
      <p:sp>
        <p:nvSpPr>
          <p:cNvPr id="114" name="Google Shape;99;p2"/>
          <p:cNvSpPr txBox="1"/>
          <p:nvPr/>
        </p:nvSpPr>
        <p:spPr>
          <a:xfrm>
            <a:off x="502925" y="6414780"/>
            <a:ext cx="2042150" cy="248265"/>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sz="1200">
                <a:solidFill>
                  <a:srgbClr val="888888"/>
                </a:solidFill>
                <a:latin typeface="Calibri"/>
                <a:ea typeface="Calibri"/>
                <a:cs typeface="Calibri"/>
                <a:sym typeface="Calibri"/>
              </a:defRPr>
            </a:lvl1pPr>
          </a:lstStyle>
          <a:p>
            <a:pPr/>
            <a:r>
              <a:t>24/05/2021</a:t>
            </a:r>
          </a:p>
        </p:txBody>
      </p:sp>
      <p:sp>
        <p:nvSpPr>
          <p:cNvPr id="115" name="Google Shape;101;p2"/>
          <p:cNvSpPr txBox="1"/>
          <p:nvPr>
            <p:ph type="sldNum" sz="quarter" idx="2"/>
          </p:nvPr>
        </p:nvSpPr>
        <p:spPr>
          <a:xfrm>
            <a:off x="8505458" y="6414780"/>
            <a:ext cx="181343" cy="24826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118" name="Google Shape;102;p2"/>
          <p:cNvGrpSpPr/>
          <p:nvPr/>
        </p:nvGrpSpPr>
        <p:grpSpPr>
          <a:xfrm>
            <a:off x="1214413" y="14840"/>
            <a:ext cx="7715306" cy="842392"/>
            <a:chOff x="0" y="0"/>
            <a:chExt cx="7715304" cy="842391"/>
          </a:xfrm>
        </p:grpSpPr>
        <p:sp>
          <p:nvSpPr>
            <p:cNvPr id="116" name="Rectangle"/>
            <p:cNvSpPr/>
            <p:nvPr/>
          </p:nvSpPr>
          <p:spPr>
            <a:xfrm>
              <a:off x="-1" y="0"/>
              <a:ext cx="7715306" cy="842392"/>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117" name="TITLE"/>
            <p:cNvSpPr txBox="1"/>
            <p:nvPr/>
          </p:nvSpPr>
          <p:spPr>
            <a:xfrm>
              <a:off x="58424" y="146548"/>
              <a:ext cx="7598455"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TITLE</a:t>
              </a:r>
            </a:p>
          </p:txBody>
        </p:sp>
      </p:grpSp>
      <p:sp>
        <p:nvSpPr>
          <p:cNvPr id="119" name="Google Shape;103;p2"/>
          <p:cNvSpPr/>
          <p:nvPr/>
        </p:nvSpPr>
        <p:spPr>
          <a:xfrm>
            <a:off x="0" y="6356350"/>
            <a:ext cx="9144000" cy="501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120" name="Google Shape;104;p2" descr="Google Shape;104;p2"/>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121" name="Google Shape;105;p2"/>
          <p:cNvSpPr txBox="1"/>
          <p:nvPr/>
        </p:nvSpPr>
        <p:spPr>
          <a:xfrm>
            <a:off x="188568" y="6551787"/>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122" name="Google Shape;106;p2"/>
          <p:cNvSpPr txBox="1"/>
          <p:nvPr/>
        </p:nvSpPr>
        <p:spPr>
          <a:xfrm>
            <a:off x="6770405" y="6516859"/>
            <a:ext cx="20421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r">
              <a:defRPr b="1" sz="1800">
                <a:solidFill>
                  <a:srgbClr val="FFFFFF"/>
                </a:solidFill>
                <a:latin typeface="Calibri"/>
                <a:ea typeface="Calibri"/>
                <a:cs typeface="Calibri"/>
                <a:sym typeface="Calibri"/>
              </a:defRPr>
            </a:lvl1pPr>
          </a:lstStyle>
          <a:p>
            <a:pPr/>
            <a:r>
              <a:t>2</a:t>
            </a:r>
          </a:p>
        </p:txBody>
      </p:sp>
      <p:sp>
        <p:nvSpPr>
          <p:cNvPr id="123" name="Google Shape;107;p2"/>
          <p:cNvSpPr txBox="1"/>
          <p:nvPr/>
        </p:nvSpPr>
        <p:spPr>
          <a:xfrm>
            <a:off x="2019169" y="6440701"/>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sp>
        <p:nvSpPr>
          <p:cNvPr id="124" name="Google Shape;108;p2"/>
          <p:cNvSpPr txBox="1"/>
          <p:nvPr/>
        </p:nvSpPr>
        <p:spPr>
          <a:xfrm>
            <a:off x="581397" y="2971006"/>
            <a:ext cx="8302596" cy="1263621"/>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4000">
                <a:latin typeface="Times New Roman"/>
                <a:ea typeface="Times New Roman"/>
                <a:cs typeface="Times New Roman"/>
                <a:sym typeface="Times New Roman"/>
              </a:defRPr>
            </a:lvl1pPr>
          </a:lstStyle>
          <a:p>
            <a:pPr/>
            <a:r>
              <a:t>AQUA PLASTIC DETECT</a:t>
            </a:r>
          </a:p>
        </p:txBody>
      </p:sp>
    </p:spTree>
  </p:cSld>
  <p:clrMapOvr>
    <a:masterClrMapping/>
  </p:clrMapOvr>
  <mc:AlternateContent xmlns:mc="http://schemas.openxmlformats.org/markup-compatibility/2006">
    <mc:Choice xmlns:p14="http://schemas.microsoft.com/office/powerpoint/2010/main" Requires="p14">
      <p:transition spd="med" advClick="1" p14:dur="8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18"/>
                                        </p:tgtEl>
                                        <p:attrNameLst>
                                          <p:attrName>style.visibility</p:attrName>
                                        </p:attrNameLst>
                                      </p:cBhvr>
                                      <p:to>
                                        <p:strVal val="visible"/>
                                      </p:to>
                                    </p:set>
                                    <p:animEffect filter="wipe(left)" transition="in">
                                      <p:cBhvr>
                                        <p:cTn id="7" dur="1500"/>
                                        <p:tgtEl>
                                          <p:spTgt spid="118"/>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124"/>
                                        </p:tgtEl>
                                        <p:attrNameLst>
                                          <p:attrName>style.visibility</p:attrName>
                                        </p:attrNameLst>
                                      </p:cBhvr>
                                      <p:to>
                                        <p:strVal val="visible"/>
                                      </p:to>
                                    </p:set>
                                    <p:animEffect filter="dissolve" transition="in">
                                      <p:cBhvr>
                                        <p:cTn id="12" dur="1500"/>
                                        <p:tgtEl>
                                          <p:spTgt spid="1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18" grpId="1"/>
      <p:bldP build="whole" bldLvl="1" animBg="1" rev="0" advAuto="0" spid="124" grpId="2"/>
    </p:bldLst>
  </p:timing>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305"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06"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07"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10" name="Image Gallery"/>
          <p:cNvGrpSpPr/>
          <p:nvPr/>
        </p:nvGrpSpPr>
        <p:grpSpPr>
          <a:xfrm>
            <a:off x="66014" y="622406"/>
            <a:ext cx="9011971" cy="5602719"/>
            <a:chOff x="0" y="0"/>
            <a:chExt cx="9011970" cy="5602718"/>
          </a:xfrm>
        </p:grpSpPr>
        <p:pic>
          <p:nvPicPr>
            <p:cNvPr id="308" name="ss-3.png" descr="ss-3.png"/>
            <p:cNvPicPr>
              <a:picLocks noChangeAspect="1"/>
            </p:cNvPicPr>
            <p:nvPr/>
          </p:nvPicPr>
          <p:blipFill>
            <a:blip r:embed="rId2">
              <a:extLst/>
            </a:blip>
            <a:srcRect l="226" t="0" r="226" b="0"/>
            <a:stretch>
              <a:fillRect/>
            </a:stretch>
          </p:blipFill>
          <p:spPr>
            <a:xfrm>
              <a:off x="0" y="0"/>
              <a:ext cx="9011971" cy="5176736"/>
            </a:xfrm>
            <a:prstGeom prst="rect">
              <a:avLst/>
            </a:prstGeom>
            <a:ln w="12700" cap="flat">
              <a:noFill/>
              <a:miter lim="400000"/>
            </a:ln>
            <a:effectLst/>
          </p:spPr>
        </p:pic>
        <p:sp>
          <p:nvSpPr>
            <p:cNvPr id="309" name="DEVICE-PARTS PAGE"/>
            <p:cNvSpPr/>
            <p:nvPr/>
          </p:nvSpPr>
          <p:spPr>
            <a:xfrm>
              <a:off x="0" y="5252935"/>
              <a:ext cx="9011971" cy="3497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DEVICE-PARTS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10"/>
                                        </p:tgtEl>
                                        <p:attrNameLst>
                                          <p:attrName>style.visibility</p:attrName>
                                        </p:attrNameLst>
                                      </p:cBhvr>
                                      <p:to>
                                        <p:strVal val="visible"/>
                                      </p:to>
                                    </p:set>
                                    <p:anim calcmode="lin" valueType="num">
                                      <p:cBhvr>
                                        <p:cTn id="7" dur="1500" fill="hold"/>
                                        <p:tgtEl>
                                          <p:spTgt spid="310"/>
                                        </p:tgtEl>
                                        <p:attrNameLst>
                                          <p:attrName>ppt_w</p:attrName>
                                        </p:attrNameLst>
                                      </p:cBhvr>
                                      <p:tavLst>
                                        <p:tav tm="0">
                                          <p:val>
                                            <p:fltVal val="0"/>
                                          </p:val>
                                        </p:tav>
                                        <p:tav tm="100000">
                                          <p:val>
                                            <p:strVal val="#ppt_w"/>
                                          </p:val>
                                        </p:tav>
                                      </p:tavLst>
                                    </p:anim>
                                    <p:anim calcmode="lin" valueType="num">
                                      <p:cBhvr>
                                        <p:cTn id="8" dur="1500" fill="hold"/>
                                        <p:tgtEl>
                                          <p:spTgt spid="31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10" grpId="1"/>
    </p:bld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313"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14"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15"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18" name="Image Gallery"/>
          <p:cNvGrpSpPr/>
          <p:nvPr/>
        </p:nvGrpSpPr>
        <p:grpSpPr>
          <a:xfrm>
            <a:off x="131447" y="722586"/>
            <a:ext cx="8881106" cy="5493476"/>
            <a:chOff x="0" y="0"/>
            <a:chExt cx="8881104" cy="5493475"/>
          </a:xfrm>
        </p:grpSpPr>
        <p:pic>
          <p:nvPicPr>
            <p:cNvPr id="316" name="ss-4.png" descr="ss-4.png"/>
            <p:cNvPicPr>
              <a:picLocks noChangeAspect="1"/>
            </p:cNvPicPr>
            <p:nvPr/>
          </p:nvPicPr>
          <p:blipFill>
            <a:blip r:embed="rId2">
              <a:extLst/>
            </a:blip>
            <a:srcRect l="0" t="107" r="0" b="107"/>
            <a:stretch>
              <a:fillRect/>
            </a:stretch>
          </p:blipFill>
          <p:spPr>
            <a:xfrm>
              <a:off x="0" y="0"/>
              <a:ext cx="8881105" cy="5067492"/>
            </a:xfrm>
            <a:prstGeom prst="rect">
              <a:avLst/>
            </a:prstGeom>
            <a:ln w="12700" cap="flat">
              <a:noFill/>
              <a:miter lim="400000"/>
            </a:ln>
            <a:effectLst/>
          </p:spPr>
        </p:pic>
        <p:sp>
          <p:nvSpPr>
            <p:cNvPr id="317" name="DEVICE-PARTS PAGE"/>
            <p:cNvSpPr/>
            <p:nvPr/>
          </p:nvSpPr>
          <p:spPr>
            <a:xfrm>
              <a:off x="0" y="5143691"/>
              <a:ext cx="8881105" cy="3497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DEVICE-PARTS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18"/>
                                        </p:tgtEl>
                                        <p:attrNameLst>
                                          <p:attrName>style.visibility</p:attrName>
                                        </p:attrNameLst>
                                      </p:cBhvr>
                                      <p:to>
                                        <p:strVal val="visible"/>
                                      </p:to>
                                    </p:set>
                                    <p:anim calcmode="lin" valueType="num">
                                      <p:cBhvr>
                                        <p:cTn id="7" dur="1500" fill="hold"/>
                                        <p:tgtEl>
                                          <p:spTgt spid="318"/>
                                        </p:tgtEl>
                                        <p:attrNameLst>
                                          <p:attrName>ppt_w</p:attrName>
                                        </p:attrNameLst>
                                      </p:cBhvr>
                                      <p:tavLst>
                                        <p:tav tm="0">
                                          <p:val>
                                            <p:fltVal val="0"/>
                                          </p:val>
                                        </p:tav>
                                        <p:tav tm="100000">
                                          <p:val>
                                            <p:strVal val="#ppt_w"/>
                                          </p:val>
                                        </p:tav>
                                      </p:tavLst>
                                    </p:anim>
                                    <p:anim calcmode="lin" valueType="num">
                                      <p:cBhvr>
                                        <p:cTn id="8" dur="1500" fill="hold"/>
                                        <p:tgtEl>
                                          <p:spTgt spid="31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18" grpId="1"/>
    </p:bld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321"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22"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23"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26" name="Image Gallery"/>
          <p:cNvGrpSpPr/>
          <p:nvPr/>
        </p:nvGrpSpPr>
        <p:grpSpPr>
          <a:xfrm>
            <a:off x="127000" y="723900"/>
            <a:ext cx="8890000" cy="5418207"/>
            <a:chOff x="0" y="0"/>
            <a:chExt cx="8890000" cy="5418206"/>
          </a:xfrm>
        </p:grpSpPr>
        <p:pic>
          <p:nvPicPr>
            <p:cNvPr id="324" name="ss-5.png" descr="ss-5.png"/>
            <p:cNvPicPr>
              <a:picLocks noChangeAspect="1"/>
            </p:cNvPicPr>
            <p:nvPr/>
          </p:nvPicPr>
          <p:blipFill>
            <a:blip r:embed="rId2">
              <a:extLst/>
            </a:blip>
            <a:srcRect l="0" t="897" r="0" b="897"/>
            <a:stretch>
              <a:fillRect/>
            </a:stretch>
          </p:blipFill>
          <p:spPr>
            <a:xfrm>
              <a:off x="0" y="0"/>
              <a:ext cx="8890000" cy="4992223"/>
            </a:xfrm>
            <a:prstGeom prst="rect">
              <a:avLst/>
            </a:prstGeom>
            <a:ln w="12700" cap="flat">
              <a:noFill/>
              <a:miter lim="400000"/>
            </a:ln>
            <a:effectLst/>
          </p:spPr>
        </p:pic>
        <p:sp>
          <p:nvSpPr>
            <p:cNvPr id="325" name="DEVICE-PARTS PAGE"/>
            <p:cNvSpPr/>
            <p:nvPr/>
          </p:nvSpPr>
          <p:spPr>
            <a:xfrm>
              <a:off x="0" y="5068422"/>
              <a:ext cx="8890000" cy="3497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DEVICE-PARTS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26"/>
                                        </p:tgtEl>
                                        <p:attrNameLst>
                                          <p:attrName>style.visibility</p:attrName>
                                        </p:attrNameLst>
                                      </p:cBhvr>
                                      <p:to>
                                        <p:strVal val="visible"/>
                                      </p:to>
                                    </p:set>
                                    <p:anim calcmode="lin" valueType="num">
                                      <p:cBhvr>
                                        <p:cTn id="7" dur="1500" fill="hold"/>
                                        <p:tgtEl>
                                          <p:spTgt spid="326"/>
                                        </p:tgtEl>
                                        <p:attrNameLst>
                                          <p:attrName>ppt_w</p:attrName>
                                        </p:attrNameLst>
                                      </p:cBhvr>
                                      <p:tavLst>
                                        <p:tav tm="0">
                                          <p:val>
                                            <p:fltVal val="0"/>
                                          </p:val>
                                        </p:tav>
                                        <p:tav tm="100000">
                                          <p:val>
                                            <p:strVal val="#ppt_w"/>
                                          </p:val>
                                        </p:tav>
                                      </p:tavLst>
                                    </p:anim>
                                    <p:anim calcmode="lin" valueType="num">
                                      <p:cBhvr>
                                        <p:cTn id="8" dur="1500" fill="hold"/>
                                        <p:tgtEl>
                                          <p:spTgt spid="3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26" grpId="1"/>
    </p:bld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329"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30"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31"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34" name="Image Gallery"/>
          <p:cNvGrpSpPr/>
          <p:nvPr/>
        </p:nvGrpSpPr>
        <p:grpSpPr>
          <a:xfrm>
            <a:off x="148402" y="601826"/>
            <a:ext cx="8847196" cy="5400348"/>
            <a:chOff x="0" y="0"/>
            <a:chExt cx="8847194" cy="5400346"/>
          </a:xfrm>
        </p:grpSpPr>
        <p:pic>
          <p:nvPicPr>
            <p:cNvPr id="332" name="ss-6.png" descr="ss-6.png"/>
            <p:cNvPicPr>
              <a:picLocks noChangeAspect="1"/>
            </p:cNvPicPr>
            <p:nvPr/>
          </p:nvPicPr>
          <p:blipFill>
            <a:blip r:embed="rId2">
              <a:extLst/>
            </a:blip>
            <a:srcRect l="0" t="431" r="0" b="431"/>
            <a:stretch>
              <a:fillRect/>
            </a:stretch>
          </p:blipFill>
          <p:spPr>
            <a:xfrm>
              <a:off x="0" y="0"/>
              <a:ext cx="8847195" cy="4974364"/>
            </a:xfrm>
            <a:prstGeom prst="rect">
              <a:avLst/>
            </a:prstGeom>
            <a:ln w="12700" cap="flat">
              <a:noFill/>
              <a:miter lim="400000"/>
            </a:ln>
            <a:effectLst/>
          </p:spPr>
        </p:pic>
        <p:sp>
          <p:nvSpPr>
            <p:cNvPr id="333" name="SCAN-IMAGE PAGE"/>
            <p:cNvSpPr/>
            <p:nvPr/>
          </p:nvSpPr>
          <p:spPr>
            <a:xfrm>
              <a:off x="0" y="5050563"/>
              <a:ext cx="8847195" cy="3497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SCAN-IMAGE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34"/>
                                        </p:tgtEl>
                                        <p:attrNameLst>
                                          <p:attrName>style.visibility</p:attrName>
                                        </p:attrNameLst>
                                      </p:cBhvr>
                                      <p:to>
                                        <p:strVal val="visible"/>
                                      </p:to>
                                    </p:set>
                                    <p:anim calcmode="lin" valueType="num">
                                      <p:cBhvr>
                                        <p:cTn id="7" dur="1500" fill="hold"/>
                                        <p:tgtEl>
                                          <p:spTgt spid="334"/>
                                        </p:tgtEl>
                                        <p:attrNameLst>
                                          <p:attrName>ppt_w</p:attrName>
                                        </p:attrNameLst>
                                      </p:cBhvr>
                                      <p:tavLst>
                                        <p:tav tm="0">
                                          <p:val>
                                            <p:fltVal val="0"/>
                                          </p:val>
                                        </p:tav>
                                        <p:tav tm="100000">
                                          <p:val>
                                            <p:strVal val="#ppt_w"/>
                                          </p:val>
                                        </p:tav>
                                      </p:tavLst>
                                    </p:anim>
                                    <p:anim calcmode="lin" valueType="num">
                                      <p:cBhvr>
                                        <p:cTn id="8" dur="1500" fill="hold"/>
                                        <p:tgtEl>
                                          <p:spTgt spid="33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34" grpId="1"/>
    </p:bld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337"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38"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39"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42" name="Image Gallery"/>
          <p:cNvGrpSpPr/>
          <p:nvPr/>
        </p:nvGrpSpPr>
        <p:grpSpPr>
          <a:xfrm>
            <a:off x="141095" y="626241"/>
            <a:ext cx="8861810" cy="5484170"/>
            <a:chOff x="0" y="0"/>
            <a:chExt cx="8861808" cy="5484169"/>
          </a:xfrm>
        </p:grpSpPr>
        <p:pic>
          <p:nvPicPr>
            <p:cNvPr id="340" name="ss-7.png" descr="ss-7.png"/>
            <p:cNvPicPr>
              <a:picLocks noChangeAspect="1"/>
            </p:cNvPicPr>
            <p:nvPr/>
          </p:nvPicPr>
          <p:blipFill>
            <a:blip r:embed="rId2">
              <a:extLst/>
            </a:blip>
            <a:srcRect l="318" t="0" r="318" b="0"/>
            <a:stretch>
              <a:fillRect/>
            </a:stretch>
          </p:blipFill>
          <p:spPr>
            <a:xfrm>
              <a:off x="0" y="0"/>
              <a:ext cx="8861809" cy="5058186"/>
            </a:xfrm>
            <a:prstGeom prst="rect">
              <a:avLst/>
            </a:prstGeom>
            <a:ln w="12700" cap="flat">
              <a:noFill/>
              <a:miter lim="400000"/>
            </a:ln>
            <a:effectLst/>
          </p:spPr>
        </p:pic>
        <p:sp>
          <p:nvSpPr>
            <p:cNvPr id="341" name="SCAN-IMAGE PAGE"/>
            <p:cNvSpPr/>
            <p:nvPr/>
          </p:nvSpPr>
          <p:spPr>
            <a:xfrm>
              <a:off x="0" y="5134385"/>
              <a:ext cx="8861809" cy="3497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SCAN-IMAGE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42"/>
                                        </p:tgtEl>
                                        <p:attrNameLst>
                                          <p:attrName>style.visibility</p:attrName>
                                        </p:attrNameLst>
                                      </p:cBhvr>
                                      <p:to>
                                        <p:strVal val="visible"/>
                                      </p:to>
                                    </p:set>
                                    <p:anim calcmode="lin" valueType="num">
                                      <p:cBhvr>
                                        <p:cTn id="7" dur="1500" fill="hold"/>
                                        <p:tgtEl>
                                          <p:spTgt spid="342"/>
                                        </p:tgtEl>
                                        <p:attrNameLst>
                                          <p:attrName>ppt_w</p:attrName>
                                        </p:attrNameLst>
                                      </p:cBhvr>
                                      <p:tavLst>
                                        <p:tav tm="0">
                                          <p:val>
                                            <p:fltVal val="0"/>
                                          </p:val>
                                        </p:tav>
                                        <p:tav tm="100000">
                                          <p:val>
                                            <p:strVal val="#ppt_w"/>
                                          </p:val>
                                        </p:tav>
                                      </p:tavLst>
                                    </p:anim>
                                    <p:anim calcmode="lin" valueType="num">
                                      <p:cBhvr>
                                        <p:cTn id="8" dur="1500" fill="hold"/>
                                        <p:tgtEl>
                                          <p:spTgt spid="34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42" grpId="1"/>
    </p:bld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4"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345"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46"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47"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50" name="Image Gallery"/>
          <p:cNvGrpSpPr/>
          <p:nvPr/>
        </p:nvGrpSpPr>
        <p:grpSpPr>
          <a:xfrm>
            <a:off x="198862" y="748862"/>
            <a:ext cx="8746276" cy="5354296"/>
            <a:chOff x="0" y="0"/>
            <a:chExt cx="8746274" cy="5354295"/>
          </a:xfrm>
        </p:grpSpPr>
        <p:pic>
          <p:nvPicPr>
            <p:cNvPr id="348" name="ss-8.png" descr="ss-8.png"/>
            <p:cNvPicPr>
              <a:picLocks noChangeAspect="1"/>
            </p:cNvPicPr>
            <p:nvPr/>
          </p:nvPicPr>
          <p:blipFill>
            <a:blip r:embed="rId2">
              <a:extLst/>
            </a:blip>
            <a:srcRect l="0" t="323" r="0" b="323"/>
            <a:stretch>
              <a:fillRect/>
            </a:stretch>
          </p:blipFill>
          <p:spPr>
            <a:xfrm>
              <a:off x="0" y="0"/>
              <a:ext cx="8746275" cy="4928312"/>
            </a:xfrm>
            <a:prstGeom prst="rect">
              <a:avLst/>
            </a:prstGeom>
            <a:ln w="12700" cap="flat">
              <a:noFill/>
              <a:miter lim="400000"/>
            </a:ln>
            <a:effectLst/>
          </p:spPr>
        </p:pic>
        <p:sp>
          <p:nvSpPr>
            <p:cNvPr id="349" name="SCAN-IMAGE PAGE"/>
            <p:cNvSpPr/>
            <p:nvPr/>
          </p:nvSpPr>
          <p:spPr>
            <a:xfrm>
              <a:off x="0" y="5004511"/>
              <a:ext cx="8746275" cy="3497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SCAN-IMAGE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50"/>
                                        </p:tgtEl>
                                        <p:attrNameLst>
                                          <p:attrName>style.visibility</p:attrName>
                                        </p:attrNameLst>
                                      </p:cBhvr>
                                      <p:to>
                                        <p:strVal val="visible"/>
                                      </p:to>
                                    </p:set>
                                    <p:anim calcmode="lin" valueType="num">
                                      <p:cBhvr>
                                        <p:cTn id="7" dur="1500" fill="hold"/>
                                        <p:tgtEl>
                                          <p:spTgt spid="350"/>
                                        </p:tgtEl>
                                        <p:attrNameLst>
                                          <p:attrName>ppt_w</p:attrName>
                                        </p:attrNameLst>
                                      </p:cBhvr>
                                      <p:tavLst>
                                        <p:tav tm="0">
                                          <p:val>
                                            <p:fltVal val="0"/>
                                          </p:val>
                                        </p:tav>
                                        <p:tav tm="100000">
                                          <p:val>
                                            <p:strVal val="#ppt_w"/>
                                          </p:val>
                                        </p:tav>
                                      </p:tavLst>
                                    </p:anim>
                                    <p:anim calcmode="lin" valueType="num">
                                      <p:cBhvr>
                                        <p:cTn id="8" dur="1500" fill="hold"/>
                                        <p:tgtEl>
                                          <p:spTgt spid="35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50" grpId="1"/>
    </p:bldLst>
  </p:timing>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353"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54"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55"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58" name="Image Gallery"/>
          <p:cNvGrpSpPr/>
          <p:nvPr/>
        </p:nvGrpSpPr>
        <p:grpSpPr>
          <a:xfrm>
            <a:off x="121046" y="740103"/>
            <a:ext cx="8901908" cy="5450368"/>
            <a:chOff x="0" y="0"/>
            <a:chExt cx="8901906" cy="5450366"/>
          </a:xfrm>
        </p:grpSpPr>
        <p:pic>
          <p:nvPicPr>
            <p:cNvPr id="356" name="ss-9.png" descr="ss-9.png"/>
            <p:cNvPicPr>
              <a:picLocks noChangeAspect="1"/>
            </p:cNvPicPr>
            <p:nvPr/>
          </p:nvPicPr>
          <p:blipFill>
            <a:blip r:embed="rId2">
              <a:extLst/>
            </a:blip>
            <a:srcRect l="0" t="240" r="0" b="240"/>
            <a:stretch>
              <a:fillRect/>
            </a:stretch>
          </p:blipFill>
          <p:spPr>
            <a:xfrm>
              <a:off x="0" y="0"/>
              <a:ext cx="8901907" cy="5024384"/>
            </a:xfrm>
            <a:prstGeom prst="rect">
              <a:avLst/>
            </a:prstGeom>
            <a:ln w="12700" cap="flat">
              <a:noFill/>
              <a:miter lim="400000"/>
            </a:ln>
            <a:effectLst/>
          </p:spPr>
        </p:pic>
        <p:sp>
          <p:nvSpPr>
            <p:cNvPr id="357" name="SCAN-IMAGE PAGE"/>
            <p:cNvSpPr/>
            <p:nvPr/>
          </p:nvSpPr>
          <p:spPr>
            <a:xfrm>
              <a:off x="0" y="5100583"/>
              <a:ext cx="8901907" cy="3497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SCAN-IMAGE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58"/>
                                        </p:tgtEl>
                                        <p:attrNameLst>
                                          <p:attrName>style.visibility</p:attrName>
                                        </p:attrNameLst>
                                      </p:cBhvr>
                                      <p:to>
                                        <p:strVal val="visible"/>
                                      </p:to>
                                    </p:set>
                                    <p:anim calcmode="lin" valueType="num">
                                      <p:cBhvr>
                                        <p:cTn id="7" dur="1500" fill="hold"/>
                                        <p:tgtEl>
                                          <p:spTgt spid="358"/>
                                        </p:tgtEl>
                                        <p:attrNameLst>
                                          <p:attrName>ppt_w</p:attrName>
                                        </p:attrNameLst>
                                      </p:cBhvr>
                                      <p:tavLst>
                                        <p:tav tm="0">
                                          <p:val>
                                            <p:fltVal val="0"/>
                                          </p:val>
                                        </p:tav>
                                        <p:tav tm="100000">
                                          <p:val>
                                            <p:strVal val="#ppt_w"/>
                                          </p:val>
                                        </p:tav>
                                      </p:tavLst>
                                    </p:anim>
                                    <p:anim calcmode="lin" valueType="num">
                                      <p:cBhvr>
                                        <p:cTn id="8" dur="1500" fill="hold"/>
                                        <p:tgtEl>
                                          <p:spTgt spid="35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58" grpId="1"/>
    </p:bld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361"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62"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63"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66" name="Image Gallery"/>
          <p:cNvGrpSpPr/>
          <p:nvPr/>
        </p:nvGrpSpPr>
        <p:grpSpPr>
          <a:xfrm>
            <a:off x="162034" y="678793"/>
            <a:ext cx="8819932" cy="5617636"/>
            <a:chOff x="0" y="0"/>
            <a:chExt cx="8819931" cy="5617635"/>
          </a:xfrm>
        </p:grpSpPr>
        <p:pic>
          <p:nvPicPr>
            <p:cNvPr id="364" name="ss-10.png" descr="ss-10.png"/>
            <p:cNvPicPr>
              <a:picLocks noChangeAspect="1"/>
            </p:cNvPicPr>
            <p:nvPr/>
          </p:nvPicPr>
          <p:blipFill>
            <a:blip r:embed="rId2">
              <a:extLst/>
            </a:blip>
            <a:srcRect l="1460" t="0" r="1460" b="0"/>
            <a:stretch>
              <a:fillRect/>
            </a:stretch>
          </p:blipFill>
          <p:spPr>
            <a:xfrm>
              <a:off x="0" y="0"/>
              <a:ext cx="8819932" cy="5191653"/>
            </a:xfrm>
            <a:prstGeom prst="rect">
              <a:avLst/>
            </a:prstGeom>
            <a:ln w="12700" cap="flat">
              <a:noFill/>
              <a:miter lim="400000"/>
            </a:ln>
            <a:effectLst/>
          </p:spPr>
        </p:pic>
        <p:sp>
          <p:nvSpPr>
            <p:cNvPr id="365" name="WORKING-MECHANISM PAGE"/>
            <p:cNvSpPr/>
            <p:nvPr/>
          </p:nvSpPr>
          <p:spPr>
            <a:xfrm>
              <a:off x="0" y="5267852"/>
              <a:ext cx="8819932" cy="34978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WORKING-MECHANISM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66"/>
                                        </p:tgtEl>
                                        <p:attrNameLst>
                                          <p:attrName>style.visibility</p:attrName>
                                        </p:attrNameLst>
                                      </p:cBhvr>
                                      <p:to>
                                        <p:strVal val="visible"/>
                                      </p:to>
                                    </p:set>
                                    <p:anim calcmode="lin" valueType="num">
                                      <p:cBhvr>
                                        <p:cTn id="7" dur="1500" fill="hold"/>
                                        <p:tgtEl>
                                          <p:spTgt spid="366"/>
                                        </p:tgtEl>
                                        <p:attrNameLst>
                                          <p:attrName>ppt_w</p:attrName>
                                        </p:attrNameLst>
                                      </p:cBhvr>
                                      <p:tavLst>
                                        <p:tav tm="0">
                                          <p:val>
                                            <p:fltVal val="0"/>
                                          </p:val>
                                        </p:tav>
                                        <p:tav tm="100000">
                                          <p:val>
                                            <p:strVal val="#ppt_w"/>
                                          </p:val>
                                        </p:tav>
                                      </p:tavLst>
                                    </p:anim>
                                    <p:anim calcmode="lin" valueType="num">
                                      <p:cBhvr>
                                        <p:cTn id="8" dur="1500" fill="hold"/>
                                        <p:tgtEl>
                                          <p:spTgt spid="36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66" grpId="1"/>
    </p:bldLst>
  </p:timing>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Google Shape;277;g1b8890723e1_0_50"/>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sp>
        <p:nvSpPr>
          <p:cNvPr id="369" name="Google Shape;279;g1b8890723e1_0_50"/>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70" name="Google Shape;280;g1b8890723e1_0_50"/>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71" name="Google Shape;281;g1b8890723e1_0_50"/>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374" name="Image Gallery"/>
          <p:cNvGrpSpPr/>
          <p:nvPr/>
        </p:nvGrpSpPr>
        <p:grpSpPr>
          <a:xfrm>
            <a:off x="100724" y="757620"/>
            <a:ext cx="8942552" cy="5518144"/>
            <a:chOff x="0" y="0"/>
            <a:chExt cx="8942551" cy="5518143"/>
          </a:xfrm>
        </p:grpSpPr>
        <p:pic>
          <p:nvPicPr>
            <p:cNvPr id="372" name="ss-11.png" descr="ss-11.png"/>
            <p:cNvPicPr>
              <a:picLocks noChangeAspect="1"/>
            </p:cNvPicPr>
            <p:nvPr/>
          </p:nvPicPr>
          <p:blipFill>
            <a:blip r:embed="rId2">
              <a:extLst/>
            </a:blip>
            <a:srcRect l="0" t="174" r="0" b="174"/>
            <a:stretch>
              <a:fillRect/>
            </a:stretch>
          </p:blipFill>
          <p:spPr>
            <a:xfrm>
              <a:off x="0" y="0"/>
              <a:ext cx="8942552" cy="5092160"/>
            </a:xfrm>
            <a:prstGeom prst="rect">
              <a:avLst/>
            </a:prstGeom>
            <a:ln w="12700" cap="flat">
              <a:noFill/>
              <a:miter lim="400000"/>
            </a:ln>
            <a:effectLst/>
          </p:spPr>
        </p:pic>
        <p:sp>
          <p:nvSpPr>
            <p:cNvPr id="373" name="WORKING-MECHANISM PAGE"/>
            <p:cNvSpPr/>
            <p:nvPr/>
          </p:nvSpPr>
          <p:spPr>
            <a:xfrm>
              <a:off x="0" y="5168359"/>
              <a:ext cx="8942552" cy="34978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a:defRPr b="1"/>
              </a:lvl1pPr>
            </a:lstStyle>
            <a:p>
              <a:pPr/>
              <a:r>
                <a:t>WORKING-MECHANISM PAGE</a:t>
              </a:r>
            </a:p>
          </p:txBody>
        </p:sp>
      </p:gr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374"/>
                                        </p:tgtEl>
                                        <p:attrNameLst>
                                          <p:attrName>style.visibility</p:attrName>
                                        </p:attrNameLst>
                                      </p:cBhvr>
                                      <p:to>
                                        <p:strVal val="visible"/>
                                      </p:to>
                                    </p:set>
                                    <p:anim calcmode="lin" valueType="num">
                                      <p:cBhvr>
                                        <p:cTn id="7" dur="1500" fill="hold"/>
                                        <p:tgtEl>
                                          <p:spTgt spid="374"/>
                                        </p:tgtEl>
                                        <p:attrNameLst>
                                          <p:attrName>ppt_w</p:attrName>
                                        </p:attrNameLst>
                                      </p:cBhvr>
                                      <p:tavLst>
                                        <p:tav tm="0">
                                          <p:val>
                                            <p:fltVal val="0"/>
                                          </p:val>
                                        </p:tav>
                                        <p:tav tm="100000">
                                          <p:val>
                                            <p:strVal val="#ppt_w"/>
                                          </p:val>
                                        </p:tav>
                                      </p:tavLst>
                                    </p:anim>
                                    <p:anim calcmode="lin" valueType="num">
                                      <p:cBhvr>
                                        <p:cTn id="8" dur="1500" fill="hold"/>
                                        <p:tgtEl>
                                          <p:spTgt spid="37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74" grpId="1"/>
    </p:bld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78" name="Google Shape;337;g1b8890723e1_0_61"/>
          <p:cNvGrpSpPr/>
          <p:nvPr/>
        </p:nvGrpSpPr>
        <p:grpSpPr>
          <a:xfrm>
            <a:off x="1214413" y="14840"/>
            <a:ext cx="7715402" cy="842400"/>
            <a:chOff x="0" y="0"/>
            <a:chExt cx="7715400" cy="842399"/>
          </a:xfrm>
        </p:grpSpPr>
        <p:sp>
          <p:nvSpPr>
            <p:cNvPr id="376"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377" name="CONCLUSION"/>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CONCLUSION</a:t>
              </a:r>
            </a:p>
          </p:txBody>
        </p:sp>
      </p:grpSp>
      <p:sp>
        <p:nvSpPr>
          <p:cNvPr id="379" name="Google Shape;338;g1b8890723e1_0_61"/>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380" name="Google Shape;339;g1b8890723e1_0_61" descr="Google Shape;339;g1b8890723e1_0_61"/>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381" name="Google Shape;340;g1b8890723e1_0_61"/>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82" name="Google Shape;341;g1b8890723e1_0_61"/>
          <p:cNvSpPr txBox="1"/>
          <p:nvPr>
            <p:ph type="sldNum" sz="quarter" idx="2"/>
          </p:nvPr>
        </p:nvSpPr>
        <p:spPr>
          <a:xfrm>
            <a:off x="8522454" y="6516859"/>
            <a:ext cx="335827"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83" name="Google Shape;342;g1b8890723e1_0_61"/>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sp>
        <p:nvSpPr>
          <p:cNvPr id="384" name="Google Shape;343;g1b8890723e1_0_61"/>
          <p:cNvSpPr txBox="1"/>
          <p:nvPr/>
        </p:nvSpPr>
        <p:spPr>
          <a:xfrm>
            <a:off x="446319" y="1295537"/>
            <a:ext cx="7965650" cy="3469646"/>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marL="632" marR="153642" indent="266832" algn="just">
              <a:lnSpc>
                <a:spcPct val="96246"/>
              </a:lnSpc>
              <a:defRPr sz="2000">
                <a:latin typeface="Times New Roman"/>
                <a:ea typeface="Times New Roman"/>
                <a:cs typeface="Times New Roman"/>
                <a:sym typeface="Times New Roman"/>
              </a:defRPr>
            </a:pPr>
            <a:r>
              <a:t>The proposed system </a:t>
            </a:r>
            <a:r>
              <a:rPr b="1"/>
              <a:t>AQUA-PLASTIC DETECT</a:t>
            </a:r>
            <a:r>
              <a:t> provides a website-based simulation tool to identify plastic-like particles in water samples through image analysis. By allowing users to upload images and receive results with visual highlights, the system makes microplastic detection appear simple and user-friendly. The inclusion of a </a:t>
            </a:r>
            <a:r>
              <a:rPr b="1"/>
              <a:t>3D Poly-Scan device </a:t>
            </a:r>
            <a:r>
              <a:t>model further demonstrates how a real detection device could function in the future. While it does not perform real microplastic testing, the project effectively serves as an educational and awareness platform. It encourages students, researchers, and the public to understand the growing issue of plastic pollution in water. This simulation creates a foundation for future development of affordable, real-time detection devices.</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378"/>
                                        </p:tgtEl>
                                        <p:attrNameLst>
                                          <p:attrName>style.visibility</p:attrName>
                                        </p:attrNameLst>
                                      </p:cBhvr>
                                      <p:to>
                                        <p:strVal val="visible"/>
                                      </p:to>
                                    </p:set>
                                    <p:animEffect filter="wipe(left)" transition="in">
                                      <p:cBhvr>
                                        <p:cTn id="7" dur="500"/>
                                        <p:tgtEl>
                                          <p:spTgt spid="378"/>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lt" backwards="0">
                                    <p:tmAbs val="0"/>
                                  </p:iterate>
                                  <p:childTnLst>
                                    <p:set>
                                      <p:cBhvr>
                                        <p:cTn id="11" fill="hold"/>
                                        <p:tgtEl>
                                          <p:spTgt spid="384"/>
                                        </p:tgtEl>
                                        <p:attrNameLst>
                                          <p:attrName>style.visibility</p:attrName>
                                        </p:attrNameLst>
                                      </p:cBhvr>
                                      <p:to>
                                        <p:strVal val="visible"/>
                                      </p:to>
                                    </p:set>
                                    <p:animEffect filter="fade" transition="in">
                                      <p:cBhvr>
                                        <p:cTn id="12" dur="2000"/>
                                        <p:tgtEl>
                                          <p:spTgt spid="3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84" grpId="2"/>
      <p:bldP build="whole" bldLvl="1" animBg="1" rev="0" advAuto="0" spid="378" grpId="1"/>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Google Shape;119;p3"/>
          <p:cNvSpPr txBox="1"/>
          <p:nvPr/>
        </p:nvSpPr>
        <p:spPr>
          <a:xfrm>
            <a:off x="1974524" y="6516851"/>
            <a:ext cx="5075752"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129" name="Google Shape;114;p3"/>
          <p:cNvGrpSpPr/>
          <p:nvPr/>
        </p:nvGrpSpPr>
        <p:grpSpPr>
          <a:xfrm>
            <a:off x="1214413" y="14840"/>
            <a:ext cx="7715306" cy="842392"/>
            <a:chOff x="0" y="0"/>
            <a:chExt cx="7715304" cy="842391"/>
          </a:xfrm>
        </p:grpSpPr>
        <p:sp>
          <p:nvSpPr>
            <p:cNvPr id="127" name="Rectangle"/>
            <p:cNvSpPr/>
            <p:nvPr/>
          </p:nvSpPr>
          <p:spPr>
            <a:xfrm>
              <a:off x="-1" y="0"/>
              <a:ext cx="7715306" cy="842392"/>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128" name="CONTENTS"/>
            <p:cNvSpPr txBox="1"/>
            <p:nvPr/>
          </p:nvSpPr>
          <p:spPr>
            <a:xfrm>
              <a:off x="58424" y="146548"/>
              <a:ext cx="7598455"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CONTENTS</a:t>
              </a:r>
            </a:p>
          </p:txBody>
        </p:sp>
      </p:grpSp>
      <p:sp>
        <p:nvSpPr>
          <p:cNvPr id="130" name="Google Shape;115;p3"/>
          <p:cNvSpPr/>
          <p:nvPr/>
        </p:nvSpPr>
        <p:spPr>
          <a:xfrm>
            <a:off x="0" y="6572271"/>
            <a:ext cx="9144000" cy="285729"/>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131" name="Google Shape;116;p3" descr="Google Shape;116;p3"/>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132" name="Google Shape;117;p3"/>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133" name="Google Shape;118;p3"/>
          <p:cNvSpPr txBox="1"/>
          <p:nvPr>
            <p:ph type="sldNum" sz="quarter" idx="2"/>
          </p:nvPr>
        </p:nvSpPr>
        <p:spPr>
          <a:xfrm>
            <a:off x="8638317" y="6516859"/>
            <a:ext cx="219964"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134" name="Google Shape;120;p3"/>
          <p:cNvSpPr txBox="1"/>
          <p:nvPr/>
        </p:nvSpPr>
        <p:spPr>
          <a:xfrm>
            <a:off x="1548224" y="1219200"/>
            <a:ext cx="6058852" cy="4508346"/>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buClr>
                <a:srgbClr val="000000"/>
              </a:buClr>
              <a:buSzPts val="2600"/>
              <a:buFont typeface="Helvetica"/>
              <a:buChar char="✔"/>
              <a:defRPr sz="2600">
                <a:latin typeface="Calibri"/>
                <a:ea typeface="Calibri"/>
                <a:cs typeface="Calibri"/>
                <a:sym typeface="Calibri"/>
              </a:defRPr>
            </a:pPr>
            <a:r>
              <a:t> </a:t>
            </a:r>
            <a:r>
              <a:rPr>
                <a:latin typeface="Times New Roman"/>
                <a:ea typeface="Times New Roman"/>
                <a:cs typeface="Times New Roman"/>
                <a:sym typeface="Times New Roman"/>
              </a:rPr>
              <a:t>Title</a:t>
            </a:r>
            <a:endParaRPr>
              <a:latin typeface="Times New Roman"/>
              <a:ea typeface="Times New Roman"/>
              <a:cs typeface="Times New Roman"/>
              <a:sym typeface="Times New Roman"/>
            </a:endParaRPr>
          </a:p>
          <a:p>
            <a:pPr>
              <a:buClr>
                <a:srgbClr val="000000"/>
              </a:buClr>
              <a:buSzPts val="2600"/>
              <a:buFont typeface="Calibri"/>
              <a:buChar char="✔"/>
              <a:defRPr sz="2600">
                <a:latin typeface="Calibri"/>
                <a:ea typeface="Calibri"/>
                <a:cs typeface="Calibri"/>
                <a:sym typeface="Calibri"/>
              </a:defRPr>
            </a:pPr>
            <a:r>
              <a:t> </a:t>
            </a:r>
            <a:r>
              <a:rPr>
                <a:latin typeface="Times New Roman"/>
                <a:ea typeface="Times New Roman"/>
                <a:cs typeface="Times New Roman"/>
                <a:sym typeface="Times New Roman"/>
              </a:rPr>
              <a:t>Abstract</a:t>
            </a:r>
            <a:endParaRPr>
              <a:latin typeface="Times New Roman"/>
              <a:ea typeface="Times New Roman"/>
              <a:cs typeface="Times New Roman"/>
              <a:sym typeface="Times New Roman"/>
            </a:endParaRPr>
          </a:p>
          <a:p>
            <a:pPr>
              <a:buClr>
                <a:srgbClr val="000000"/>
              </a:buClr>
              <a:buSzPts val="2600"/>
              <a:buFont typeface="Calibri"/>
              <a:buChar char="✔"/>
              <a:defRPr sz="2600">
                <a:latin typeface="Calibri"/>
                <a:ea typeface="Calibri"/>
                <a:cs typeface="Calibri"/>
                <a:sym typeface="Calibri"/>
              </a:defRPr>
            </a:pPr>
            <a:r>
              <a:t> </a:t>
            </a:r>
            <a:r>
              <a:rPr>
                <a:latin typeface="Times New Roman"/>
                <a:ea typeface="Times New Roman"/>
                <a:cs typeface="Times New Roman"/>
                <a:sym typeface="Times New Roman"/>
              </a:rPr>
              <a:t>Introduction</a:t>
            </a:r>
            <a:endParaRPr>
              <a:latin typeface="Times New Roman"/>
              <a:ea typeface="Times New Roman"/>
              <a:cs typeface="Times New Roman"/>
              <a:sym typeface="Times New Roman"/>
            </a:endParaRPr>
          </a:p>
          <a:p>
            <a:pPr>
              <a:buClr>
                <a:srgbClr val="000000"/>
              </a:buClr>
              <a:buSzPts val="2600"/>
              <a:buFont typeface="Times New Roman"/>
              <a:buChar char="✔"/>
              <a:defRPr sz="2600">
                <a:latin typeface="Times New Roman"/>
                <a:ea typeface="Times New Roman"/>
                <a:cs typeface="Times New Roman"/>
                <a:sym typeface="Times New Roman"/>
              </a:defRPr>
            </a:pPr>
            <a:r>
              <a:t> Literature Survey</a:t>
            </a:r>
          </a:p>
          <a:p>
            <a:pPr>
              <a:buClr>
                <a:srgbClr val="000000"/>
              </a:buClr>
              <a:buSzPts val="2600"/>
              <a:buFont typeface="Times New Roman"/>
              <a:buChar char="✔"/>
              <a:defRPr sz="2600">
                <a:latin typeface="Times New Roman"/>
                <a:ea typeface="Times New Roman"/>
                <a:cs typeface="Times New Roman"/>
                <a:sym typeface="Times New Roman"/>
              </a:defRPr>
            </a:pPr>
            <a:r>
              <a:t> Existing System</a:t>
            </a:r>
          </a:p>
          <a:p>
            <a:pPr>
              <a:buClr>
                <a:srgbClr val="000000"/>
              </a:buClr>
              <a:buSzPts val="2600"/>
              <a:buFont typeface="Times New Roman"/>
              <a:buChar char="✔"/>
              <a:defRPr sz="2600">
                <a:latin typeface="Times New Roman"/>
                <a:ea typeface="Times New Roman"/>
                <a:cs typeface="Times New Roman"/>
                <a:sym typeface="Times New Roman"/>
              </a:defRPr>
            </a:pPr>
            <a:r>
              <a:t> Proposed System</a:t>
            </a:r>
          </a:p>
          <a:p>
            <a:pPr>
              <a:buClr>
                <a:srgbClr val="000000"/>
              </a:buClr>
              <a:buSzPts val="2600"/>
              <a:buFont typeface="Times New Roman"/>
              <a:buChar char="✔"/>
              <a:defRPr sz="2600">
                <a:latin typeface="Times New Roman"/>
                <a:ea typeface="Times New Roman"/>
                <a:cs typeface="Times New Roman"/>
                <a:sym typeface="Times New Roman"/>
              </a:defRPr>
            </a:pPr>
            <a:r>
              <a:t> Proposed Methodology</a:t>
            </a:r>
          </a:p>
          <a:p>
            <a:pPr>
              <a:buClr>
                <a:srgbClr val="000000"/>
              </a:buClr>
              <a:buSzPts val="2600"/>
              <a:buFont typeface="Times New Roman"/>
              <a:buChar char="✔"/>
              <a:defRPr sz="2600">
                <a:latin typeface="Times New Roman"/>
                <a:ea typeface="Times New Roman"/>
                <a:cs typeface="Times New Roman"/>
                <a:sym typeface="Times New Roman"/>
              </a:defRPr>
            </a:pPr>
            <a:r>
              <a:t> Conclusion</a:t>
            </a:r>
          </a:p>
          <a:p>
            <a:pPr>
              <a:defRPr sz="2600">
                <a:latin typeface="Calibri"/>
                <a:ea typeface="Calibri"/>
                <a:cs typeface="Calibri"/>
                <a:sym typeface="Calibri"/>
              </a:defRPr>
            </a:pPr>
          </a:p>
          <a:p>
            <a:pPr indent="457200">
              <a:defRPr sz="2600"/>
            </a:pP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29"/>
                                        </p:tgtEl>
                                        <p:attrNameLst>
                                          <p:attrName>style.visibility</p:attrName>
                                        </p:attrNameLst>
                                      </p:cBhvr>
                                      <p:to>
                                        <p:strVal val="visible"/>
                                      </p:to>
                                    </p:set>
                                    <p:animEffect filter="wipe(left)" transition="in">
                                      <p:cBhvr>
                                        <p:cTn id="7" dur="500"/>
                                        <p:tgtEl>
                                          <p:spTgt spid="12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1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34" grpId="2"/>
      <p:bldP build="whole" bldLvl="1" animBg="1" rev="0" advAuto="0" spid="129" grpId="1"/>
    </p:bldLst>
  </p:timing>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Google Shape;365;p21"/>
          <p:cNvSpPr txBox="1"/>
          <p:nvPr/>
        </p:nvSpPr>
        <p:spPr>
          <a:xfrm>
            <a:off x="1974524" y="6516851"/>
            <a:ext cx="50907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sp>
        <p:nvSpPr>
          <p:cNvPr id="387" name="Google Shape;360;p21"/>
          <p:cNvSpPr/>
          <p:nvPr/>
        </p:nvSpPr>
        <p:spPr>
          <a:xfrm>
            <a:off x="1214413" y="14840"/>
            <a:ext cx="7715306" cy="842392"/>
          </a:xfrm>
          <a:prstGeom prst="rect">
            <a:avLst/>
          </a:prstGeom>
          <a:solidFill>
            <a:schemeClr val="accent1"/>
          </a:solidFill>
          <a:ln w="25400">
            <a:solidFill>
              <a:srgbClr val="395E89"/>
            </a:solidFill>
          </a:ln>
        </p:spPr>
        <p:txBody>
          <a:bodyPr lIns="45719" rIns="45719" anchor="ctr"/>
          <a:lstStyle/>
          <a:p>
            <a:pPr algn="ctr">
              <a:defRPr b="1" sz="3600">
                <a:solidFill>
                  <a:srgbClr val="FFFFFF"/>
                </a:solidFill>
                <a:latin typeface="Calibri"/>
                <a:ea typeface="Calibri"/>
                <a:cs typeface="Calibri"/>
                <a:sym typeface="Calibri"/>
              </a:defRPr>
            </a:pPr>
          </a:p>
        </p:txBody>
      </p:sp>
      <p:sp>
        <p:nvSpPr>
          <p:cNvPr id="388" name="Google Shape;361;p21"/>
          <p:cNvSpPr/>
          <p:nvPr/>
        </p:nvSpPr>
        <p:spPr>
          <a:xfrm>
            <a:off x="32" y="6572271"/>
            <a:ext cx="9144001" cy="285729"/>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389" name="Google Shape;362;p21" descr="Google Shape;362;p21"/>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390" name="Google Shape;363;p21"/>
          <p:cNvSpPr txBox="1"/>
          <p:nvPr/>
        </p:nvSpPr>
        <p:spPr>
          <a:xfrm>
            <a:off x="188568" y="6551787"/>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391" name="Google Shape;364;p21"/>
          <p:cNvSpPr txBox="1"/>
          <p:nvPr>
            <p:ph type="sldNum" sz="quarter" idx="2"/>
          </p:nvPr>
        </p:nvSpPr>
        <p:spPr>
          <a:xfrm>
            <a:off x="8522454" y="6516873"/>
            <a:ext cx="335827"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392" name="Google Shape;366;p21"/>
          <p:cNvSpPr txBox="1"/>
          <p:nvPr/>
        </p:nvSpPr>
        <p:spPr>
          <a:xfrm>
            <a:off x="2626968" y="2362200"/>
            <a:ext cx="4261508" cy="1020993"/>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lvl1pPr>
              <a:defRPr b="1" sz="6600">
                <a:latin typeface="Times New Roman"/>
                <a:ea typeface="Times New Roman"/>
                <a:cs typeface="Times New Roman"/>
                <a:sym typeface="Times New Roman"/>
              </a:defRPr>
            </a:lvl1pPr>
          </a:lstStyle>
          <a:p>
            <a:pPr/>
            <a:r>
              <a:t>Thank You</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387"/>
                                        </p:tgtEl>
                                        <p:attrNameLst>
                                          <p:attrName>style.visibility</p:attrName>
                                        </p:attrNameLst>
                                      </p:cBhvr>
                                      <p:to>
                                        <p:strVal val="visible"/>
                                      </p:to>
                                    </p:set>
                                    <p:animEffect filter="wipe(left)" transition="in">
                                      <p:cBhvr>
                                        <p:cTn id="7" dur="500"/>
                                        <p:tgtEl>
                                          <p:spTgt spid="387"/>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el" backwards="0">
                                    <p:tmAbs val="0"/>
                                  </p:iterate>
                                  <p:childTnLst>
                                    <p:set>
                                      <p:cBhvr>
                                        <p:cTn id="11" fill="hold"/>
                                        <p:tgtEl>
                                          <p:spTgt spid="392"/>
                                        </p:tgtEl>
                                        <p:attrNameLst>
                                          <p:attrName>style.visibility</p:attrName>
                                        </p:attrNameLst>
                                      </p:cBhvr>
                                      <p:to>
                                        <p:strVal val="visible"/>
                                      </p:to>
                                    </p:set>
                                    <p:animEffect filter="fade" transition="in">
                                      <p:cBhvr>
                                        <p:cTn id="12" dur="1500"/>
                                        <p:tgtEl>
                                          <p:spTgt spid="3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87" grpId="1"/>
      <p:bldP build="whole" bldLvl="1" animBg="1" rev="0" advAuto="0" spid="392" grpId="2"/>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Google Shape;131;p4"/>
          <p:cNvSpPr txBox="1"/>
          <p:nvPr/>
        </p:nvSpPr>
        <p:spPr>
          <a:xfrm>
            <a:off x="1974519" y="6516873"/>
            <a:ext cx="490921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pSp>
        <p:nvGrpSpPr>
          <p:cNvPr id="139" name="Google Shape;126;p4"/>
          <p:cNvGrpSpPr/>
          <p:nvPr/>
        </p:nvGrpSpPr>
        <p:grpSpPr>
          <a:xfrm>
            <a:off x="1214413" y="14840"/>
            <a:ext cx="7715306" cy="842392"/>
            <a:chOff x="0" y="0"/>
            <a:chExt cx="7715304" cy="842391"/>
          </a:xfrm>
        </p:grpSpPr>
        <p:sp>
          <p:nvSpPr>
            <p:cNvPr id="137" name="Rectangle"/>
            <p:cNvSpPr/>
            <p:nvPr/>
          </p:nvSpPr>
          <p:spPr>
            <a:xfrm>
              <a:off x="-1" y="0"/>
              <a:ext cx="7715306" cy="842392"/>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138" name="ABSTRACT"/>
            <p:cNvSpPr txBox="1"/>
            <p:nvPr/>
          </p:nvSpPr>
          <p:spPr>
            <a:xfrm>
              <a:off x="58424" y="146548"/>
              <a:ext cx="7598455"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ABSTRACT</a:t>
              </a:r>
            </a:p>
          </p:txBody>
        </p:sp>
      </p:grpSp>
      <p:sp>
        <p:nvSpPr>
          <p:cNvPr id="140" name="Google Shape;127;p4"/>
          <p:cNvSpPr/>
          <p:nvPr/>
        </p:nvSpPr>
        <p:spPr>
          <a:xfrm>
            <a:off x="0" y="6572271"/>
            <a:ext cx="9144000" cy="285729"/>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141" name="Google Shape;128;p4" descr="Google Shape;128;p4"/>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142" name="Google Shape;129;p4"/>
          <p:cNvSpPr txBox="1"/>
          <p:nvPr/>
        </p:nvSpPr>
        <p:spPr>
          <a:xfrm>
            <a:off x="188568" y="6551787"/>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143" name="Google Shape;130;p4"/>
          <p:cNvSpPr txBox="1"/>
          <p:nvPr>
            <p:ph type="sldNum" sz="quarter" idx="2"/>
          </p:nvPr>
        </p:nvSpPr>
        <p:spPr>
          <a:xfrm>
            <a:off x="8638317" y="6516873"/>
            <a:ext cx="219964"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144" name="Google Shape;132;p4"/>
          <p:cNvSpPr txBox="1"/>
          <p:nvPr/>
        </p:nvSpPr>
        <p:spPr>
          <a:xfrm>
            <a:off x="524024" y="971525"/>
            <a:ext cx="8288451" cy="3880391"/>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lgn="just">
              <a:defRPr sz="2000"/>
            </a:pPr>
          </a:p>
          <a:p>
            <a:pPr algn="just">
              <a:defRPr sz="2000"/>
            </a:pPr>
          </a:p>
          <a:p>
            <a:pPr algn="just">
              <a:defRPr sz="2000"/>
            </a:pPr>
            <a:r>
              <a:t>Microplastics are Tiny Plastic particles that contaminate drinking water and pose serious risks to human health and the environment. Current detection methods rely on costly laboratory techniques that are not accessible to common users. To address this, our project </a:t>
            </a:r>
            <a:r>
              <a:rPr b="1"/>
              <a:t>Aqua-Plastic Detect</a:t>
            </a:r>
            <a:r>
              <a:t> introduces a website-based simulation that analyzes uploaded water sample images and estimates whether the Plastic present inside the water or not. Additionally, a 3D virtual model of a detection device with labeled parts is presented to visualize how a real-world solution could work in the future. This project serves as a prototype to raise awareness and demonstrate the potential of affordable, portable detection systems.</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39"/>
                                        </p:tgtEl>
                                        <p:attrNameLst>
                                          <p:attrName>style.visibility</p:attrName>
                                        </p:attrNameLst>
                                      </p:cBhvr>
                                      <p:to>
                                        <p:strVal val="visible"/>
                                      </p:to>
                                    </p:set>
                                    <p:animEffect filter="wipe(left)" transition="in">
                                      <p:cBhvr>
                                        <p:cTn id="7" dur="500"/>
                                        <p:tgtEl>
                                          <p:spTgt spid="13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1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4" grpId="2"/>
      <p:bldP build="whole" bldLvl="1" animBg="1" rev="0" advAuto="0" spid="139"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Google Shape;143;p5"/>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149" name="Google Shape;138;p5"/>
          <p:cNvGrpSpPr/>
          <p:nvPr/>
        </p:nvGrpSpPr>
        <p:grpSpPr>
          <a:xfrm>
            <a:off x="1214413" y="14840"/>
            <a:ext cx="7715306" cy="842392"/>
            <a:chOff x="0" y="0"/>
            <a:chExt cx="7715304" cy="842391"/>
          </a:xfrm>
        </p:grpSpPr>
        <p:sp>
          <p:nvSpPr>
            <p:cNvPr id="147" name="Rectangle"/>
            <p:cNvSpPr/>
            <p:nvPr/>
          </p:nvSpPr>
          <p:spPr>
            <a:xfrm>
              <a:off x="-1" y="0"/>
              <a:ext cx="7715306" cy="842392"/>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148" name="INTRODUCTION"/>
            <p:cNvSpPr txBox="1"/>
            <p:nvPr/>
          </p:nvSpPr>
          <p:spPr>
            <a:xfrm>
              <a:off x="58424" y="146548"/>
              <a:ext cx="7598455"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INTRODUCTION</a:t>
              </a:r>
            </a:p>
          </p:txBody>
        </p:sp>
      </p:grpSp>
      <p:sp>
        <p:nvSpPr>
          <p:cNvPr id="150" name="Google Shape;139;p5"/>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151" name="Google Shape;140;p5" descr="Google Shape;140;p5"/>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152" name="Google Shape;141;p5"/>
          <p:cNvSpPr txBox="1"/>
          <p:nvPr/>
        </p:nvSpPr>
        <p:spPr>
          <a:xfrm>
            <a:off x="188568" y="6551787"/>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153" name="Google Shape;142;p5"/>
          <p:cNvSpPr txBox="1"/>
          <p:nvPr>
            <p:ph type="sldNum" sz="quarter" idx="2"/>
          </p:nvPr>
        </p:nvSpPr>
        <p:spPr>
          <a:xfrm>
            <a:off x="8638317" y="6516848"/>
            <a:ext cx="219964"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154" name="TextBox 4"/>
          <p:cNvSpPr txBox="1"/>
          <p:nvPr/>
        </p:nvSpPr>
        <p:spPr>
          <a:xfrm>
            <a:off x="439302" y="1216814"/>
            <a:ext cx="8265395" cy="462877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lnSpc>
                <a:spcPct val="150000"/>
              </a:lnSpc>
              <a:buClr>
                <a:srgbClr val="000000"/>
              </a:buClr>
              <a:buSzPct val="100000"/>
              <a:buChar char="➢"/>
              <a:defRPr sz="2000"/>
            </a:pPr>
            <a:r>
              <a:t>Plastic pollution has become a major global concern, especially in water bodies.</a:t>
            </a:r>
          </a:p>
          <a:p>
            <a:pPr marL="342900" indent="-342900">
              <a:lnSpc>
                <a:spcPct val="150000"/>
              </a:lnSpc>
              <a:buClr>
                <a:srgbClr val="000000"/>
              </a:buClr>
              <a:buSzPct val="100000"/>
              <a:buChar char="➢"/>
              <a:defRPr sz="2000"/>
            </a:pPr>
            <a:r>
              <a:t>Every year, millions of tons of plastics enter oceans, rivers, and lakes, breaking down into </a:t>
            </a:r>
            <a:r>
              <a:rPr b="1"/>
              <a:t>microplastics (&lt;5mm </a:t>
            </a:r>
            <a:r>
              <a:t>in size</a:t>
            </a:r>
            <a:r>
              <a:rPr b="1"/>
              <a:t>)</a:t>
            </a:r>
            <a:r>
              <a:t>.</a:t>
            </a:r>
          </a:p>
          <a:p>
            <a:pPr marL="342900" indent="-342900">
              <a:lnSpc>
                <a:spcPct val="150000"/>
              </a:lnSpc>
              <a:buClr>
                <a:srgbClr val="000000"/>
              </a:buClr>
              <a:buSzPct val="100000"/>
              <a:buChar char="➢"/>
              <a:defRPr sz="2000"/>
            </a:pPr>
            <a:r>
              <a:t>They originate from industrial waste, packaging materials, cosmetics, and degradation of larger plastics.</a:t>
            </a:r>
          </a:p>
          <a:p>
            <a:pPr marL="342900" indent="-342900">
              <a:lnSpc>
                <a:spcPct val="150000"/>
              </a:lnSpc>
              <a:buClr>
                <a:srgbClr val="000000"/>
              </a:buClr>
              <a:buSzPct val="100000"/>
              <a:buChar char="➢"/>
              <a:defRPr sz="2000"/>
            </a:pPr>
            <a:r>
              <a:t>These particles are harmful to aquatic life and may cause long-term health risks in humans.</a:t>
            </a:r>
          </a:p>
          <a:p>
            <a:pPr marL="342900" indent="-342900">
              <a:lnSpc>
                <a:spcPct val="150000"/>
              </a:lnSpc>
              <a:buClr>
                <a:srgbClr val="000000"/>
              </a:buClr>
              <a:buSzPct val="100000"/>
              <a:buChar char="➢"/>
              <a:defRPr sz="2000"/>
            </a:pPr>
            <a:r>
              <a:t>There is no Portable, Affordable system for real-time detection of Microplastics.</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49"/>
                                        </p:tgtEl>
                                        <p:attrNameLst>
                                          <p:attrName>style.visibility</p:attrName>
                                        </p:attrNameLst>
                                      </p:cBhvr>
                                      <p:to>
                                        <p:strVal val="visible"/>
                                      </p:to>
                                    </p:set>
                                    <p:animEffect filter="wipe(left)" transition="in">
                                      <p:cBhvr>
                                        <p:cTn id="7" dur="500"/>
                                        <p:tgtEl>
                                          <p:spTgt spid="14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1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4" grpId="2"/>
      <p:bldP build="whole" bldLvl="1" animBg="1" rev="0" advAuto="0" spid="149"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58" name="Google Shape;149;g1564863b4a4_0_82"/>
          <p:cNvGrpSpPr/>
          <p:nvPr/>
        </p:nvGrpSpPr>
        <p:grpSpPr>
          <a:xfrm>
            <a:off x="1214413" y="14840"/>
            <a:ext cx="7715402" cy="842400"/>
            <a:chOff x="0" y="0"/>
            <a:chExt cx="7715400" cy="842399"/>
          </a:xfrm>
        </p:grpSpPr>
        <p:sp>
          <p:nvSpPr>
            <p:cNvPr id="156"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157" name="INTRODUCTION"/>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INTRODUCTION</a:t>
              </a:r>
            </a:p>
          </p:txBody>
        </p:sp>
      </p:grpSp>
      <p:sp>
        <p:nvSpPr>
          <p:cNvPr id="159" name="Google Shape;150;g1564863b4a4_0_82"/>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160" name="Google Shape;151;g1564863b4a4_0_82" descr="Google Shape;151;g1564863b4a4_0_82"/>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161" name="Google Shape;152;g1564863b4a4_0_82"/>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162" name="Google Shape;153;g1564863b4a4_0_82"/>
          <p:cNvSpPr txBox="1"/>
          <p:nvPr>
            <p:ph type="sldNum" sz="quarter" idx="2"/>
          </p:nvPr>
        </p:nvSpPr>
        <p:spPr>
          <a:xfrm>
            <a:off x="8638317" y="6516859"/>
            <a:ext cx="219964"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163" name="Google Shape;154;g1564863b4a4_0_82"/>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sp>
        <p:nvSpPr>
          <p:cNvPr id="164" name="TextBox 1"/>
          <p:cNvSpPr txBox="1"/>
          <p:nvPr/>
        </p:nvSpPr>
        <p:spPr>
          <a:xfrm>
            <a:off x="566831" y="1396180"/>
            <a:ext cx="8079166" cy="384719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lnSpc>
                <a:spcPct val="150000"/>
              </a:lnSpc>
              <a:buClr>
                <a:srgbClr val="000000"/>
              </a:buClr>
              <a:buSzPct val="100000"/>
              <a:buChar char="➢"/>
              <a:defRPr sz="2000"/>
            </a:pPr>
            <a:r>
              <a:t>Current detection methods (FTIR, Raman spectroscopy) are costly, lab-based, and not accessible to the public.</a:t>
            </a:r>
          </a:p>
          <a:p>
            <a:pPr marL="342900" indent="-342900">
              <a:lnSpc>
                <a:spcPct val="150000"/>
              </a:lnSpc>
              <a:buClr>
                <a:srgbClr val="000000"/>
              </a:buClr>
              <a:buSzPct val="100000"/>
              <a:buChar char="➢"/>
              <a:defRPr sz="2000"/>
            </a:pPr>
            <a:r>
              <a:t>Our project, </a:t>
            </a:r>
            <a:r>
              <a:rPr b="1"/>
              <a:t>AQUA -PLASTIC DETECT</a:t>
            </a:r>
            <a:r>
              <a:t>, proposes a simulation-based website and a 3D prototype device to demonstrate how detection could be simplified and made user-friendly.</a:t>
            </a:r>
          </a:p>
          <a:p>
            <a:pPr marL="342900" indent="-342900">
              <a:lnSpc>
                <a:spcPct val="150000"/>
              </a:lnSpc>
              <a:buClr>
                <a:srgbClr val="000000"/>
              </a:buClr>
              <a:buSzPct val="100000"/>
              <a:buChar char="➢"/>
              <a:defRPr sz="2000"/>
            </a:pPr>
            <a:r>
              <a:t>Along with this, we present a </a:t>
            </a:r>
            <a:r>
              <a:rPr b="1"/>
              <a:t>3D virtual model of a </a:t>
            </a:r>
            <a:r>
              <a:rPr b="1" u="sng"/>
              <a:t>POLY-SCAN</a:t>
            </a:r>
            <a:r>
              <a:rPr b="1"/>
              <a:t> device</a:t>
            </a:r>
            <a:r>
              <a:t> to visualize how a real-time detection device could look and function in the future.</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58"/>
                                        </p:tgtEl>
                                        <p:attrNameLst>
                                          <p:attrName>style.visibility</p:attrName>
                                        </p:attrNameLst>
                                      </p:cBhvr>
                                      <p:to>
                                        <p:strVal val="visible"/>
                                      </p:to>
                                    </p:set>
                                    <p:animEffect filter="wipe(left)" transition="in">
                                      <p:cBhvr>
                                        <p:cTn id="7" dur="500"/>
                                        <p:tgtEl>
                                          <p:spTgt spid="158"/>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1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8" grpId="1"/>
      <p:bldP build="whole" bldLvl="1" animBg="1" rev="0" advAuto="0" spid="164" grpId="2"/>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68" name="Google Shape;182;g1c568adccc6_0_21"/>
          <p:cNvGrpSpPr/>
          <p:nvPr/>
        </p:nvGrpSpPr>
        <p:grpSpPr>
          <a:xfrm>
            <a:off x="1214413" y="14840"/>
            <a:ext cx="7715402" cy="842400"/>
            <a:chOff x="0" y="0"/>
            <a:chExt cx="7715400" cy="842399"/>
          </a:xfrm>
        </p:grpSpPr>
        <p:sp>
          <p:nvSpPr>
            <p:cNvPr id="166"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167" name="LITERATURE SURVEY"/>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LITERATURE SURVEY</a:t>
              </a:r>
            </a:p>
          </p:txBody>
        </p:sp>
      </p:grpSp>
      <p:sp>
        <p:nvSpPr>
          <p:cNvPr id="169" name="Google Shape;183;g1c568adccc6_0_21"/>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170" name="Google Shape;184;g1c568adccc6_0_21" descr="Google Shape;184;g1c568adccc6_0_21"/>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171" name="Google Shape;185;g1c568adccc6_0_21"/>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172" name="Google Shape;186;g1c568adccc6_0_21"/>
          <p:cNvSpPr txBox="1"/>
          <p:nvPr>
            <p:ph type="sldNum" sz="quarter" idx="2"/>
          </p:nvPr>
        </p:nvSpPr>
        <p:spPr>
          <a:xfrm>
            <a:off x="8638317" y="6516859"/>
            <a:ext cx="219964"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173" name="Google Shape;187;g1c568adccc6_0_21"/>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aphicFrame>
        <p:nvGraphicFramePr>
          <p:cNvPr id="174" name="Google Shape;188;g1c568adccc6_0_21"/>
          <p:cNvGraphicFramePr/>
          <p:nvPr/>
        </p:nvGraphicFramePr>
        <p:xfrm>
          <a:off x="288649" y="997159"/>
          <a:ext cx="8728926" cy="466367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17600"/>
                <a:gridCol w="1689700"/>
                <a:gridCol w="2952125"/>
                <a:gridCol w="1755425"/>
                <a:gridCol w="1714075"/>
              </a:tblGrid>
              <a:tr h="1058975">
                <a:tc>
                  <a:txBody>
                    <a:bodyPr/>
                    <a:lstStyle/>
                    <a:p>
                      <a:pPr algn="l">
                        <a:defRPr sz="1800"/>
                      </a:pPr>
                      <a:r>
                        <a:rPr b="1" sz="1400">
                          <a:sym typeface="Arial"/>
                        </a:rPr>
                        <a:t>S.No</a:t>
                      </a:r>
                    </a:p>
                  </a:txBody>
                  <a:tcPr marL="91425" marR="91425" marT="91425" marB="91425" anchor="ctr" anchorCtr="0" horzOverflow="overflow"/>
                </a:tc>
                <a:tc>
                  <a:txBody>
                    <a:bodyPr/>
                    <a:lstStyle/>
                    <a:p>
                      <a:pPr algn="l">
                        <a:defRPr sz="1800"/>
                      </a:pPr>
                      <a:r>
                        <a:rPr b="1" sz="1400">
                          <a:sym typeface="Arial"/>
                        </a:rPr>
                        <a:t>Paper Title</a:t>
                      </a:r>
                    </a:p>
                  </a:txBody>
                  <a:tcPr marL="91425" marR="91425" marT="91425" marB="91425" anchor="ctr" anchorCtr="0" horzOverflow="overflow"/>
                </a:tc>
                <a:tc>
                  <a:txBody>
                    <a:bodyPr/>
                    <a:lstStyle/>
                    <a:p>
                      <a:pPr algn="l">
                        <a:defRPr sz="1800"/>
                      </a:pPr>
                      <a:r>
                        <a:rPr b="1" sz="1400">
                          <a:sym typeface="Arial"/>
                        </a:rPr>
                        <a:t>Methodology</a:t>
                      </a:r>
                    </a:p>
                  </a:txBody>
                  <a:tcPr marL="91425" marR="91425" marT="91425" marB="91425" anchor="ctr" anchorCtr="0" horzOverflow="overflow"/>
                </a:tc>
                <a:tc>
                  <a:txBody>
                    <a:bodyPr/>
                    <a:lstStyle/>
                    <a:p>
                      <a:pPr algn="l">
                        <a:defRPr sz="1800"/>
                      </a:pPr>
                      <a:r>
                        <a:rPr b="1" sz="1400">
                          <a:sym typeface="Arial"/>
                        </a:rPr>
                        <a:t>Drawbacks</a:t>
                      </a:r>
                    </a:p>
                  </a:txBody>
                  <a:tcPr marL="91425" marR="91425" marT="91425" marB="91425" anchor="ctr" anchorCtr="0" horzOverflow="overflow"/>
                </a:tc>
                <a:tc>
                  <a:txBody>
                    <a:bodyPr/>
                    <a:lstStyle/>
                    <a:p>
                      <a:pPr algn="l">
                        <a:defRPr sz="1800"/>
                      </a:pPr>
                      <a:r>
                        <a:rPr b="1" sz="1400">
                          <a:sym typeface="Arial"/>
                        </a:rPr>
                        <a:t>Proposed Methodology to overcome those drawbacks</a:t>
                      </a:r>
                    </a:p>
                  </a:txBody>
                  <a:tcPr marL="91425" marR="91425" marT="91425" marB="91425" anchor="ctr" anchorCtr="0" horzOverflow="overflow"/>
                </a:tc>
              </a:tr>
              <a:tr h="3604700">
                <a:tc>
                  <a:txBody>
                    <a:bodyPr/>
                    <a:lstStyle/>
                    <a:p>
                      <a:pPr marL="228600" marR="704127" indent="-228600" algn="l">
                        <a:buSzPct val="100000"/>
                        <a:buAutoNum type="arabicPeriod" startAt="1"/>
                        <a:defRPr sz="1900">
                          <a:sym typeface="Arial"/>
                        </a:defRPr>
                      </a:pPr>
                    </a:p>
                    <a:p>
                      <a:pPr marR="704127" algn="l">
                        <a:defRPr sz="1900">
                          <a:sym typeface="Arial"/>
                        </a:defRPr>
                      </a:pPr>
                    </a:p>
                    <a:p>
                      <a:pPr marR="704127" algn="l">
                        <a:defRPr sz="1900">
                          <a:sym typeface="Arial"/>
                        </a:defRPr>
                      </a:pPr>
                    </a:p>
                    <a:p>
                      <a:pPr marR="704127" algn="l">
                        <a:defRPr sz="1900">
                          <a:sym typeface="Arial"/>
                        </a:defRPr>
                      </a:pPr>
                    </a:p>
                    <a:p>
                      <a:pPr marR="704127" algn="l">
                        <a:defRPr sz="1900">
                          <a:sym typeface="Arial"/>
                        </a:defRPr>
                      </a:pPr>
                    </a:p>
                    <a:p>
                      <a:pPr marR="704127" algn="l">
                        <a:defRPr sz="1900">
                          <a:sym typeface="Arial"/>
                        </a:defRPr>
                      </a:pPr>
                      <a:r>
                        <a:t>2.</a:t>
                      </a:r>
                    </a:p>
                    <a:p>
                      <a:pPr marR="704127" algn="l">
                        <a:defRPr sz="1900">
                          <a:sym typeface="Arial"/>
                        </a:defRPr>
                      </a:pPr>
                    </a:p>
                    <a:p>
                      <a:pPr marR="704127" algn="l">
                        <a:defRPr sz="1900">
                          <a:sym typeface="Arial"/>
                        </a:defRPr>
                      </a:pPr>
                    </a:p>
                  </a:txBody>
                  <a:tcPr marL="91425" marR="91425" marT="91425" marB="91425" anchor="t" anchorCtr="0" horzOverflow="overflow"/>
                </a:tc>
                <a:tc>
                  <a:txBody>
                    <a:bodyPr/>
                    <a:lstStyle/>
                    <a:p>
                      <a:pPr algn="l">
                        <a:lnSpc>
                          <a:spcPct val="150000"/>
                        </a:lnSpc>
                        <a:defRPr sz="1800"/>
                      </a:pPr>
                      <a:r>
                        <a:rPr sz="1900">
                          <a:latin typeface="Times New Roman"/>
                          <a:ea typeface="Times New Roman"/>
                          <a:cs typeface="Times New Roman"/>
                          <a:sym typeface="Times New Roman"/>
                        </a:rPr>
                        <a:t>Polarized Scattering (2021)
Low-cost Raman Prototype (2021)</a:t>
                      </a:r>
                    </a:p>
                  </a:txBody>
                  <a:tcPr marL="91425" marR="91425" marT="91425" marB="91425" anchor="t" anchorCtr="0" horzOverflow="overflow"/>
                </a:tc>
                <a:tc>
                  <a:txBody>
                    <a:bodyPr/>
                    <a:lstStyle/>
                    <a:p>
                      <a:pPr algn="l">
                        <a:lnSpc>
                          <a:spcPct val="150000"/>
                        </a:lnSpc>
                        <a:defRPr sz="1800"/>
                      </a:pPr>
                      <a:r>
                        <a:rPr sz="1900">
                          <a:latin typeface="Times New Roman"/>
                          <a:ea typeface="Times New Roman"/>
                          <a:cs typeface="Times New Roman"/>
                          <a:sym typeface="Times New Roman"/>
                        </a:rPr>
                        <a:t>In-situ light scattering + ML
Budget optical Raman device</a:t>
                      </a:r>
                    </a:p>
                  </a:txBody>
                  <a:tcPr marL="91425" marR="91425" marT="91425" marB="91425" anchor="t" anchorCtr="0" horzOverflow="overflow"/>
                </a:tc>
                <a:tc>
                  <a:txBody>
                    <a:bodyPr/>
                    <a:lstStyle/>
                    <a:p>
                      <a:pPr algn="l" defTabSz="457200">
                        <a:defRPr sz="2000">
                          <a:latin typeface="Times New Roman"/>
                          <a:ea typeface="Times New Roman"/>
                          <a:cs typeface="Times New Roman"/>
                          <a:sym typeface="Times New Roman"/>
                        </a:defRPr>
                      </a:pPr>
                      <a:r>
                        <a:t>Lab apparatus; natural variability</a:t>
                      </a:r>
                    </a:p>
                    <a:p>
                      <a:pPr algn="l">
                        <a:lnSpc>
                          <a:spcPct val="150000"/>
                        </a:lnSpc>
                        <a:defRPr sz="1900">
                          <a:latin typeface="Times New Roman"/>
                          <a:ea typeface="Times New Roman"/>
                          <a:cs typeface="Times New Roman"/>
                          <a:sym typeface="Times New Roman"/>
                        </a:defRPr>
                      </a:pPr>
                    </a:p>
                    <a:p>
                      <a:pPr algn="l" defTabSz="457200">
                        <a:defRPr>
                          <a:latin typeface="Times Roman"/>
                          <a:ea typeface="Times Roman"/>
                          <a:cs typeface="Times Roman"/>
                          <a:sym typeface="Times Roman"/>
                        </a:defRPr>
                      </a:pPr>
                    </a:p>
                    <a:p>
                      <a:pPr algn="l" defTabSz="457200">
                        <a:defRPr>
                          <a:latin typeface="Times Roman"/>
                          <a:ea typeface="Times Roman"/>
                          <a:cs typeface="Times Roman"/>
                          <a:sym typeface="Times Roman"/>
                        </a:defRPr>
                      </a:pPr>
                    </a:p>
                    <a:p>
                      <a:pPr algn="l">
                        <a:lnSpc>
                          <a:spcPct val="150000"/>
                        </a:lnSpc>
                        <a:defRPr sz="1900">
                          <a:latin typeface="Times New Roman"/>
                          <a:ea typeface="Times New Roman"/>
                          <a:cs typeface="Times New Roman"/>
                          <a:sym typeface="Times New Roman"/>
                        </a:defRPr>
                      </a:pPr>
                      <a:r>
                        <a:t>Limited sensitivity</a:t>
                      </a:r>
                    </a:p>
                    <a:p>
                      <a:pPr algn="l" defTabSz="457200">
                        <a:defRPr>
                          <a:latin typeface="Times Roman"/>
                          <a:ea typeface="Times Roman"/>
                          <a:cs typeface="Times Roman"/>
                          <a:sym typeface="Times Roman"/>
                        </a:defRPr>
                      </a:pPr>
                    </a:p>
                  </a:txBody>
                  <a:tcPr marL="91425" marR="91425" marT="91425" marB="91425" anchor="t" anchorCtr="0" horzOverflow="overflow"/>
                </a:tc>
                <a:tc>
                  <a:txBody>
                    <a:bodyPr/>
                    <a:lstStyle/>
                    <a:p>
                      <a:pPr algn="l">
                        <a:lnSpc>
                          <a:spcPct val="150000"/>
                        </a:lnSpc>
                        <a:defRPr sz="1800"/>
                      </a:pPr>
                      <a:r>
                        <a:rPr sz="1900">
                          <a:latin typeface="Times New Roman"/>
                          <a:ea typeface="Times New Roman"/>
                          <a:cs typeface="Times New Roman"/>
                          <a:sym typeface="Times New Roman"/>
                        </a:rPr>
                        <a:t>Future Integration in field devices
Affordable for broad deployment</a:t>
                      </a:r>
                    </a:p>
                  </a:txBody>
                  <a:tcPr marL="91425" marR="91425" marT="91425" marB="91425" anchor="t" anchorCtr="0" horzOverflow="overflow"/>
                </a:tc>
              </a:tr>
            </a:tbl>
          </a:graphicData>
        </a:graphic>
      </p:graphicFrame>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68"/>
                                        </p:tgtEl>
                                        <p:attrNameLst>
                                          <p:attrName>style.visibility</p:attrName>
                                        </p:attrNameLst>
                                      </p:cBhvr>
                                      <p:to>
                                        <p:strVal val="visible"/>
                                      </p:to>
                                    </p:set>
                                    <p:animEffect filter="wipe(left)" transition="in">
                                      <p:cBhvr>
                                        <p:cTn id="7" dur="500"/>
                                        <p:tgtEl>
                                          <p:spTgt spid="168"/>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 presetID="2" grpId="2" fill="hold">
                                  <p:stCondLst>
                                    <p:cond delay="0"/>
                                  </p:stCondLst>
                                  <p:iterate type="el" backwards="0">
                                    <p:tmAbs val="0"/>
                                  </p:iterate>
                                  <p:childTnLst>
                                    <p:set>
                                      <p:cBhvr>
                                        <p:cTn id="11" fill="hold"/>
                                        <p:tgtEl>
                                          <p:spTgt spid="174"/>
                                        </p:tgtEl>
                                        <p:attrNameLst>
                                          <p:attrName>style.visibility</p:attrName>
                                        </p:attrNameLst>
                                      </p:cBhvr>
                                      <p:to>
                                        <p:strVal val="visible"/>
                                      </p:to>
                                    </p:set>
                                    <p:anim calcmode="lin" valueType="num">
                                      <p:cBhvr>
                                        <p:cTn id="12" dur="1000" fill="hold"/>
                                        <p:tgtEl>
                                          <p:spTgt spid="174"/>
                                        </p:tgtEl>
                                        <p:attrNameLst>
                                          <p:attrName>ppt_x</p:attrName>
                                        </p:attrNameLst>
                                      </p:cBhvr>
                                      <p:tavLst>
                                        <p:tav tm="0">
                                          <p:val>
                                            <p:strVal val="#ppt_x"/>
                                          </p:val>
                                        </p:tav>
                                        <p:tav tm="100000">
                                          <p:val>
                                            <p:strVal val="#ppt_x"/>
                                          </p:val>
                                        </p:tav>
                                      </p:tavLst>
                                    </p:anim>
                                    <p:anim calcmode="lin" valueType="num">
                                      <p:cBhvr>
                                        <p:cTn id="13" dur="1000" fill="hold"/>
                                        <p:tgtEl>
                                          <p:spTgt spid="17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4" grpId="2"/>
      <p:bldP build="whole" bldLvl="1" animBg="1" rev="0" advAuto="0" spid="168" grpId="1"/>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78" name="Google Shape;171;g1c568adccc6_0_31"/>
          <p:cNvGrpSpPr/>
          <p:nvPr/>
        </p:nvGrpSpPr>
        <p:grpSpPr>
          <a:xfrm>
            <a:off x="1214413" y="14840"/>
            <a:ext cx="7715402" cy="842400"/>
            <a:chOff x="0" y="0"/>
            <a:chExt cx="7715400" cy="842399"/>
          </a:xfrm>
        </p:grpSpPr>
        <p:sp>
          <p:nvSpPr>
            <p:cNvPr id="176"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177" name="LITERATURE SURVEY"/>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LITERATURE SURVEY</a:t>
              </a:r>
            </a:p>
          </p:txBody>
        </p:sp>
      </p:grpSp>
      <p:sp>
        <p:nvSpPr>
          <p:cNvPr id="179" name="Google Shape;172;g1c568adccc6_0_31"/>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180" name="Google Shape;173;g1c568adccc6_0_31" descr="Google Shape;173;g1c568adccc6_0_31"/>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181" name="Google Shape;174;g1c568adccc6_0_31"/>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182" name="Google Shape;175;g1c568adccc6_0_31"/>
          <p:cNvSpPr txBox="1"/>
          <p:nvPr>
            <p:ph type="sldNum" sz="quarter" idx="2"/>
          </p:nvPr>
        </p:nvSpPr>
        <p:spPr>
          <a:xfrm>
            <a:off x="8638317" y="6516859"/>
            <a:ext cx="219964" cy="333049"/>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183" name="Google Shape;176;g1c568adccc6_0_31"/>
          <p:cNvSpPr txBox="1"/>
          <p:nvPr/>
        </p:nvSpPr>
        <p:spPr>
          <a:xfrm>
            <a:off x="1974519" y="6516859"/>
            <a:ext cx="4909251" cy="33304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Department of Computer Science &amp; Engineering</a:t>
            </a:r>
          </a:p>
        </p:txBody>
      </p:sp>
      <p:graphicFrame>
        <p:nvGraphicFramePr>
          <p:cNvPr id="184" name="Google Shape;188;g1c568adccc6_0_21"/>
          <p:cNvGraphicFramePr/>
          <p:nvPr/>
        </p:nvGraphicFramePr>
        <p:xfrm>
          <a:off x="288649" y="997159"/>
          <a:ext cx="8728926" cy="466367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617600"/>
                <a:gridCol w="1689700"/>
                <a:gridCol w="2952125"/>
                <a:gridCol w="1755425"/>
                <a:gridCol w="1714075"/>
              </a:tblGrid>
              <a:tr h="1058975">
                <a:tc>
                  <a:txBody>
                    <a:bodyPr/>
                    <a:lstStyle/>
                    <a:p>
                      <a:pPr algn="l">
                        <a:defRPr sz="1800"/>
                      </a:pPr>
                      <a:r>
                        <a:rPr b="1" sz="1400">
                          <a:sym typeface="Arial"/>
                        </a:rPr>
                        <a:t>S.No</a:t>
                      </a:r>
                    </a:p>
                  </a:txBody>
                  <a:tcPr marL="91425" marR="91425" marT="91425" marB="91425" anchor="ctr" anchorCtr="0" horzOverflow="overflow"/>
                </a:tc>
                <a:tc>
                  <a:txBody>
                    <a:bodyPr/>
                    <a:lstStyle/>
                    <a:p>
                      <a:pPr algn="l">
                        <a:defRPr sz="1800"/>
                      </a:pPr>
                      <a:r>
                        <a:rPr b="1" sz="1400">
                          <a:sym typeface="Arial"/>
                        </a:rPr>
                        <a:t>Paper Title</a:t>
                      </a:r>
                    </a:p>
                  </a:txBody>
                  <a:tcPr marL="91425" marR="91425" marT="91425" marB="91425" anchor="ctr" anchorCtr="0" horzOverflow="overflow"/>
                </a:tc>
                <a:tc>
                  <a:txBody>
                    <a:bodyPr/>
                    <a:lstStyle/>
                    <a:p>
                      <a:pPr algn="l">
                        <a:defRPr sz="1800"/>
                      </a:pPr>
                      <a:r>
                        <a:rPr b="1" sz="1400">
                          <a:sym typeface="Arial"/>
                        </a:rPr>
                        <a:t>Methodology</a:t>
                      </a:r>
                    </a:p>
                  </a:txBody>
                  <a:tcPr marL="91425" marR="91425" marT="91425" marB="91425" anchor="ctr" anchorCtr="0" horzOverflow="overflow"/>
                </a:tc>
                <a:tc>
                  <a:txBody>
                    <a:bodyPr/>
                    <a:lstStyle/>
                    <a:p>
                      <a:pPr algn="l">
                        <a:defRPr sz="1800"/>
                      </a:pPr>
                      <a:r>
                        <a:rPr b="1" sz="1400">
                          <a:sym typeface="Arial"/>
                        </a:rPr>
                        <a:t>Drawbacks</a:t>
                      </a:r>
                    </a:p>
                  </a:txBody>
                  <a:tcPr marL="91425" marR="91425" marT="91425" marB="91425" anchor="ctr" anchorCtr="0" horzOverflow="overflow"/>
                </a:tc>
                <a:tc>
                  <a:txBody>
                    <a:bodyPr/>
                    <a:lstStyle/>
                    <a:p>
                      <a:pPr algn="l">
                        <a:defRPr sz="1800"/>
                      </a:pPr>
                      <a:r>
                        <a:rPr b="1" sz="1400">
                          <a:sym typeface="Arial"/>
                        </a:rPr>
                        <a:t>Proposed Methodology to overcome those drawbacks</a:t>
                      </a:r>
                    </a:p>
                  </a:txBody>
                  <a:tcPr marL="91425" marR="91425" marT="91425" marB="91425" anchor="ctr" anchorCtr="0" horzOverflow="overflow"/>
                </a:tc>
              </a:tr>
              <a:tr h="3604700">
                <a:tc>
                  <a:txBody>
                    <a:bodyPr/>
                    <a:lstStyle/>
                    <a:p>
                      <a:pPr marR="704127" algn="l">
                        <a:defRPr sz="1900">
                          <a:sym typeface="Arial"/>
                        </a:defRPr>
                      </a:pPr>
                      <a:r>
                        <a:t>3.</a:t>
                      </a:r>
                    </a:p>
                    <a:p>
                      <a:pPr marR="704127" algn="l">
                        <a:defRPr sz="1900">
                          <a:sym typeface="Arial"/>
                        </a:defRPr>
                      </a:pPr>
                    </a:p>
                    <a:p>
                      <a:pPr marR="704127" algn="l">
                        <a:defRPr sz="1900">
                          <a:sym typeface="Arial"/>
                        </a:defRPr>
                      </a:pPr>
                    </a:p>
                    <a:p>
                      <a:pPr marR="704127" algn="l">
                        <a:defRPr sz="1900">
                          <a:sym typeface="Arial"/>
                        </a:defRPr>
                      </a:pPr>
                    </a:p>
                    <a:p>
                      <a:pPr marR="704127" algn="l">
                        <a:defRPr sz="1900">
                          <a:sym typeface="Arial"/>
                        </a:defRPr>
                      </a:pPr>
                    </a:p>
                    <a:p>
                      <a:pPr marR="704127" algn="l">
                        <a:defRPr sz="1900">
                          <a:sym typeface="Arial"/>
                        </a:defRPr>
                      </a:pPr>
                    </a:p>
                    <a:p>
                      <a:pPr marR="704127" algn="l">
                        <a:defRPr sz="1900">
                          <a:sym typeface="Arial"/>
                        </a:defRPr>
                      </a:pPr>
                    </a:p>
                    <a:p>
                      <a:pPr marR="704127" algn="l">
                        <a:defRPr sz="1900">
                          <a:sym typeface="Arial"/>
                        </a:defRPr>
                      </a:pPr>
                    </a:p>
                    <a:p>
                      <a:pPr marR="704127" algn="l">
                        <a:defRPr sz="1900">
                          <a:sym typeface="Arial"/>
                        </a:defRPr>
                      </a:pPr>
                    </a:p>
                    <a:p>
                      <a:pPr marR="704127" algn="l">
                        <a:defRPr sz="1900">
                          <a:sym typeface="Arial"/>
                        </a:defRPr>
                      </a:pPr>
                      <a:r>
                        <a:t>4.</a:t>
                      </a:r>
                    </a:p>
                    <a:p>
                      <a:pPr marR="704127" algn="l">
                        <a:defRPr sz="1900">
                          <a:sym typeface="Arial"/>
                        </a:defRPr>
                      </a:pPr>
                    </a:p>
                    <a:p>
                      <a:pPr marR="704127" algn="l">
                        <a:defRPr sz="1900">
                          <a:sym typeface="Arial"/>
                        </a:defRPr>
                      </a:pPr>
                    </a:p>
                  </a:txBody>
                  <a:tcPr marL="91425" marR="91425" marT="91425" marB="91425" anchor="t" anchorCtr="0" horzOverflow="overflow"/>
                </a:tc>
                <a:tc>
                  <a:txBody>
                    <a:bodyPr/>
                    <a:lstStyle/>
                    <a:p>
                      <a:pPr algn="l">
                        <a:lnSpc>
                          <a:spcPct val="150000"/>
                        </a:lnSpc>
                        <a:defRPr sz="2000">
                          <a:latin typeface="Times New Roman"/>
                          <a:ea typeface="Times New Roman"/>
                          <a:cs typeface="Times New Roman"/>
                          <a:sym typeface="Times New Roman"/>
                        </a:defRPr>
                      </a:pPr>
                      <a:r>
                        <a:t>µ-Raman + ML (2023).</a:t>
                      </a:r>
                    </a:p>
                    <a:p>
                      <a:pPr algn="l">
                        <a:lnSpc>
                          <a:spcPct val="150000"/>
                        </a:lnSpc>
                        <a:defRPr sz="19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r>
                        <a:t>Fluorescence Imaging + ML (2025)</a:t>
                      </a:r>
                    </a:p>
                  </a:txBody>
                  <a:tcPr marL="91425" marR="91425" marT="91425" marB="91425" anchor="t" anchorCtr="0" horzOverflow="overflow"/>
                </a:tc>
                <a:tc>
                  <a:txBody>
                    <a:bodyPr/>
                    <a:lstStyle/>
                    <a:p>
                      <a:pPr algn="l">
                        <a:lnSpc>
                          <a:spcPct val="150000"/>
                        </a:lnSpc>
                        <a:defRPr sz="2000">
                          <a:latin typeface="Times New Roman"/>
                          <a:ea typeface="Times New Roman"/>
                          <a:cs typeface="Times New Roman"/>
                          <a:sym typeface="Times New Roman"/>
                        </a:defRPr>
                      </a:pPr>
                      <a:r>
                        <a:t>Deep learning on Raman spectra.</a:t>
                      </a:r>
                    </a:p>
                    <a:p>
                      <a:pPr algn="l">
                        <a:lnSpc>
                          <a:spcPct val="150000"/>
                        </a:lnSpc>
                        <a:defRPr sz="1900">
                          <a:latin typeface="Times New Roman"/>
                          <a:ea typeface="Times New Roman"/>
                          <a:cs typeface="Times New Roman"/>
                          <a:sym typeface="Times New Roman"/>
                        </a:defRPr>
                      </a:pPr>
                    </a:p>
                    <a:p>
                      <a:pPr algn="l">
                        <a:lnSpc>
                          <a:spcPct val="150000"/>
                        </a:lnSpc>
                        <a:defRPr sz="19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r>
                        <a:t>Nile Red + imaging + ML</a:t>
                      </a:r>
                    </a:p>
                  </a:txBody>
                  <a:tcPr marL="91425" marR="91425" marT="91425" marB="91425" anchor="t" anchorCtr="0" horzOverflow="overflow"/>
                </a:tc>
                <a:tc>
                  <a:txBody>
                    <a:bodyPr/>
                    <a:lstStyle/>
                    <a:p>
                      <a:pPr algn="l" defTabSz="457200">
                        <a:lnSpc>
                          <a:spcPct val="150000"/>
                        </a:lnSpc>
                        <a:defRPr sz="2000">
                          <a:latin typeface="Times New Roman"/>
                          <a:ea typeface="Times New Roman"/>
                          <a:cs typeface="Times New Roman"/>
                          <a:sym typeface="Times New Roman"/>
                        </a:defRPr>
                      </a:pPr>
                      <a:r>
                        <a:t>Lab-only equipment</a:t>
                      </a:r>
                    </a:p>
                    <a:p>
                      <a:pPr algn="l" defTabSz="457200">
                        <a:lnSpc>
                          <a:spcPct val="120000"/>
                        </a:lnSpc>
                        <a:defRPr sz="2000">
                          <a:latin typeface="Times New Roman"/>
                          <a:ea typeface="Times New Roman"/>
                          <a:cs typeface="Times New Roman"/>
                          <a:sym typeface="Times New Roman"/>
                        </a:defRPr>
                      </a:pPr>
                      <a:r>
                        <a:t>required.</a:t>
                      </a:r>
                    </a:p>
                    <a:p>
                      <a:pPr algn="l">
                        <a:lnSpc>
                          <a:spcPct val="150000"/>
                        </a:lnSpc>
                        <a:defRPr sz="19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r>
                        <a:t>Lab-based, uses dyes</a:t>
                      </a:r>
                    </a:p>
                  </a:txBody>
                  <a:tcPr marL="91425" marR="91425" marT="91425" marB="91425" anchor="t" anchorCtr="0" horzOverflow="overflow"/>
                </a:tc>
                <a:tc>
                  <a:txBody>
                    <a:bodyPr/>
                    <a:lstStyle/>
                    <a:p>
                      <a:pPr algn="l">
                        <a:lnSpc>
                          <a:spcPct val="140000"/>
                        </a:lnSpc>
                        <a:defRPr sz="2000">
                          <a:latin typeface="Times New Roman"/>
                          <a:ea typeface="Times New Roman"/>
                          <a:cs typeface="Times New Roman"/>
                          <a:sym typeface="Times New Roman"/>
                        </a:defRPr>
                      </a:pPr>
                      <a:r>
                        <a:t>Human</a:t>
                      </a:r>
                    </a:p>
                    <a:p>
                      <a:pPr algn="l">
                        <a:lnSpc>
                          <a:spcPct val="140000"/>
                        </a:lnSpc>
                        <a:defRPr sz="2000">
                          <a:latin typeface="Times New Roman"/>
                          <a:ea typeface="Times New Roman"/>
                          <a:cs typeface="Times New Roman"/>
                          <a:sym typeface="Times New Roman"/>
                        </a:defRPr>
                      </a:pPr>
                      <a:r>
                        <a:t>machine teaming speeds process.</a:t>
                      </a:r>
                    </a:p>
                    <a:p>
                      <a:pPr algn="l">
                        <a:lnSpc>
                          <a:spcPct val="150000"/>
                        </a:lnSpc>
                        <a:defRPr sz="1900">
                          <a:latin typeface="Times New Roman"/>
                          <a:ea typeface="Times New Roman"/>
                          <a:cs typeface="Times New Roman"/>
                          <a:sym typeface="Times New Roman"/>
                        </a:defRPr>
                      </a:pPr>
                    </a:p>
                    <a:p>
                      <a:pPr algn="l">
                        <a:lnSpc>
                          <a:spcPct val="150000"/>
                        </a:lnSpc>
                        <a:defRPr sz="1800">
                          <a:latin typeface="Times New Roman"/>
                          <a:ea typeface="Times New Roman"/>
                          <a:cs typeface="Times New Roman"/>
                          <a:sym typeface="Times New Roman"/>
                        </a:defRPr>
                      </a:pPr>
                      <a:r>
                        <a:t>High resolution for small MPs</a:t>
                      </a:r>
                    </a:p>
                  </a:txBody>
                  <a:tcPr marL="91425" marR="91425" marT="91425" marB="91425" anchor="t" anchorCtr="0" horzOverflow="overflow"/>
                </a:tc>
              </a:tr>
            </a:tbl>
          </a:graphicData>
        </a:graphic>
      </p:graphicFrame>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78"/>
                                        </p:tgtEl>
                                        <p:attrNameLst>
                                          <p:attrName>style.visibility</p:attrName>
                                        </p:attrNameLst>
                                      </p:cBhvr>
                                      <p:to>
                                        <p:strVal val="visible"/>
                                      </p:to>
                                    </p:set>
                                    <p:animEffect filter="wipe(left)" transition="in">
                                      <p:cBhvr>
                                        <p:cTn id="7" dur="500"/>
                                        <p:tgtEl>
                                          <p:spTgt spid="178"/>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 presetID="2" grpId="2" fill="hold">
                                  <p:stCondLst>
                                    <p:cond delay="0"/>
                                  </p:stCondLst>
                                  <p:iterate type="el" backwards="0">
                                    <p:tmAbs val="0"/>
                                  </p:iterate>
                                  <p:childTnLst>
                                    <p:set>
                                      <p:cBhvr>
                                        <p:cTn id="11" fill="hold"/>
                                        <p:tgtEl>
                                          <p:spTgt spid="184"/>
                                        </p:tgtEl>
                                        <p:attrNameLst>
                                          <p:attrName>style.visibility</p:attrName>
                                        </p:attrNameLst>
                                      </p:cBhvr>
                                      <p:to>
                                        <p:strVal val="visible"/>
                                      </p:to>
                                    </p:set>
                                    <p:anim calcmode="lin" valueType="num">
                                      <p:cBhvr>
                                        <p:cTn id="12" dur="1000" fill="hold"/>
                                        <p:tgtEl>
                                          <p:spTgt spid="184"/>
                                        </p:tgtEl>
                                        <p:attrNameLst>
                                          <p:attrName>ppt_x</p:attrName>
                                        </p:attrNameLst>
                                      </p:cBhvr>
                                      <p:tavLst>
                                        <p:tav tm="0">
                                          <p:val>
                                            <p:strVal val="#ppt_x"/>
                                          </p:val>
                                        </p:tav>
                                        <p:tav tm="100000">
                                          <p:val>
                                            <p:strVal val="#ppt_x"/>
                                          </p:val>
                                        </p:tav>
                                      </p:tavLst>
                                    </p:anim>
                                    <p:anim calcmode="lin" valueType="num">
                                      <p:cBhvr>
                                        <p:cTn id="13" dur="1000" fill="hold"/>
                                        <p:tgtEl>
                                          <p:spTgt spid="18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8" grpId="1"/>
      <p:bldP build="whole" bldLvl="1" animBg="1" rev="0" advAuto="0" spid="184" grpId="2"/>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Google Shape;221;g1f83119d95b_0_34"/>
          <p:cNvSpPr txBox="1"/>
          <p:nvPr/>
        </p:nvSpPr>
        <p:spPr>
          <a:xfrm>
            <a:off x="2143300" y="6516851"/>
            <a:ext cx="4921850"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1800">
                <a:solidFill>
                  <a:srgbClr val="FFFFFF"/>
                </a:solidFill>
                <a:latin typeface="Calibri"/>
                <a:ea typeface="Calibri"/>
                <a:cs typeface="Calibri"/>
                <a:sym typeface="Calibri"/>
              </a:defRPr>
            </a:lvl1pPr>
          </a:lstStyle>
          <a:p>
            <a:pPr/>
            <a:r>
              <a:t>     Department of Computer Science &amp; Engineering</a:t>
            </a:r>
          </a:p>
        </p:txBody>
      </p:sp>
      <p:grpSp>
        <p:nvGrpSpPr>
          <p:cNvPr id="189" name="Google Shape;216;g1f83119d95b_0_34"/>
          <p:cNvGrpSpPr/>
          <p:nvPr/>
        </p:nvGrpSpPr>
        <p:grpSpPr>
          <a:xfrm>
            <a:off x="1214413" y="14840"/>
            <a:ext cx="7715402" cy="842400"/>
            <a:chOff x="0" y="0"/>
            <a:chExt cx="7715400" cy="842399"/>
          </a:xfrm>
        </p:grpSpPr>
        <p:sp>
          <p:nvSpPr>
            <p:cNvPr id="187" name="Rectangle"/>
            <p:cNvSpPr/>
            <p:nvPr/>
          </p:nvSpPr>
          <p:spPr>
            <a:xfrm>
              <a:off x="-1" y="0"/>
              <a:ext cx="7715402" cy="842400"/>
            </a:xfrm>
            <a:prstGeom prst="rect">
              <a:avLst/>
            </a:prstGeom>
            <a:solidFill>
              <a:schemeClr val="accent1"/>
            </a:solidFill>
            <a:ln w="25400" cap="flat">
              <a:solidFill>
                <a:srgbClr val="395E89"/>
              </a:solidFill>
              <a:prstDash val="solid"/>
              <a:round/>
            </a:ln>
            <a:effectLst/>
          </p:spPr>
          <p:txBody>
            <a:bodyPr wrap="square" lIns="45719" tIns="45719" rIns="45719" bIns="45719" numCol="1" anchor="ctr">
              <a:noAutofit/>
            </a:bodyPr>
            <a:lstStyle/>
            <a:p>
              <a:pPr algn="ctr"/>
            </a:p>
          </p:txBody>
        </p:sp>
        <p:sp>
          <p:nvSpPr>
            <p:cNvPr id="188" name="EXISTING SYSTEM"/>
            <p:cNvSpPr txBox="1"/>
            <p:nvPr/>
          </p:nvSpPr>
          <p:spPr>
            <a:xfrm>
              <a:off x="58424" y="146552"/>
              <a:ext cx="7598551" cy="549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699" tIns="45699" rIns="45699" bIns="45699" numCol="1" anchor="ctr">
              <a:spAutoFit/>
            </a:bodyPr>
            <a:lstStyle>
              <a:lvl1pPr algn="ctr">
                <a:defRPr b="1" sz="3600">
                  <a:solidFill>
                    <a:srgbClr val="FFFFFF"/>
                  </a:solidFill>
                  <a:latin typeface="Calibri"/>
                  <a:ea typeface="Calibri"/>
                  <a:cs typeface="Calibri"/>
                  <a:sym typeface="Calibri"/>
                </a:defRPr>
              </a:lvl1pPr>
            </a:lstStyle>
            <a:p>
              <a:pPr/>
              <a:r>
                <a:t>EXISTING SYSTEM</a:t>
              </a:r>
            </a:p>
          </p:txBody>
        </p:sp>
      </p:grpSp>
      <p:sp>
        <p:nvSpPr>
          <p:cNvPr id="190" name="Google Shape;217;g1f83119d95b_0_34"/>
          <p:cNvSpPr/>
          <p:nvPr/>
        </p:nvSpPr>
        <p:spPr>
          <a:xfrm>
            <a:off x="0" y="6572271"/>
            <a:ext cx="9144000" cy="285601"/>
          </a:xfrm>
          <a:prstGeom prst="rect">
            <a:avLst/>
          </a:prstGeom>
          <a:solidFill>
            <a:schemeClr val="accent1"/>
          </a:solidFill>
          <a:ln w="25400">
            <a:solidFill>
              <a:srgbClr val="395E89"/>
            </a:solidFill>
          </a:ln>
        </p:spPr>
        <p:txBody>
          <a:bodyPr lIns="45719" rIns="45719" anchor="ctr"/>
          <a:lstStyle/>
          <a:p>
            <a:pPr>
              <a:defRPr sz="1800">
                <a:solidFill>
                  <a:srgbClr val="FFFFFF"/>
                </a:solidFill>
                <a:latin typeface="Calibri"/>
                <a:ea typeface="Calibri"/>
                <a:cs typeface="Calibri"/>
                <a:sym typeface="Calibri"/>
              </a:defRPr>
            </a:pPr>
          </a:p>
        </p:txBody>
      </p:sp>
      <p:pic>
        <p:nvPicPr>
          <p:cNvPr id="191" name="Google Shape;218;g1f83119d95b_0_34" descr="Google Shape;218;g1f83119d95b_0_34"/>
          <p:cNvPicPr>
            <a:picLocks noChangeAspect="1"/>
          </p:cNvPicPr>
          <p:nvPr/>
        </p:nvPicPr>
        <p:blipFill>
          <a:blip r:embed="rId2">
            <a:extLst/>
          </a:blip>
          <a:stretch>
            <a:fillRect/>
          </a:stretch>
        </p:blipFill>
        <p:spPr>
          <a:xfrm>
            <a:off x="201538" y="0"/>
            <a:ext cx="870000" cy="857232"/>
          </a:xfrm>
          <a:prstGeom prst="rect">
            <a:avLst/>
          </a:prstGeom>
          <a:ln w="12700">
            <a:miter lim="400000"/>
          </a:ln>
        </p:spPr>
      </p:pic>
      <p:sp>
        <p:nvSpPr>
          <p:cNvPr id="192" name="Google Shape;219;g1f83119d95b_0_34"/>
          <p:cNvSpPr txBox="1"/>
          <p:nvPr/>
        </p:nvSpPr>
        <p:spPr>
          <a:xfrm>
            <a:off x="188568" y="6551848"/>
            <a:ext cx="2042151" cy="33304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defRPr b="1" sz="1800">
                <a:solidFill>
                  <a:srgbClr val="FFFFFF"/>
                </a:solidFill>
                <a:latin typeface="Calibri"/>
                <a:ea typeface="Calibri"/>
                <a:cs typeface="Calibri"/>
                <a:sym typeface="Calibri"/>
              </a:defRPr>
            </a:lvl1pPr>
          </a:lstStyle>
          <a:p>
            <a:pPr/>
            <a:r>
              <a:t>12/09/2025</a:t>
            </a:r>
          </a:p>
        </p:txBody>
      </p:sp>
      <p:sp>
        <p:nvSpPr>
          <p:cNvPr id="193" name="Google Shape;220;g1f83119d95b_0_34"/>
          <p:cNvSpPr txBox="1"/>
          <p:nvPr>
            <p:ph type="sldNum" sz="quarter" idx="2"/>
          </p:nvPr>
        </p:nvSpPr>
        <p:spPr>
          <a:xfrm>
            <a:off x="8638317" y="6516848"/>
            <a:ext cx="219964" cy="333048"/>
          </a:xfrm>
          <a:prstGeom prst="rect">
            <a:avLst/>
          </a:prstGeom>
          <a:extLst>
            <a:ext uri="{C572A759-6A51-4108-AA02-DFA0A04FC94B}">
              <ma14:wrappingTextBoxFlag xmlns:ma14="http://schemas.microsoft.com/office/mac/drawingml/2011/main" val="1"/>
            </a:ext>
          </a:extLst>
        </p:spPr>
        <p:txBody>
          <a:bodyPr/>
          <a:lstStyle>
            <a:lvl1pPr>
              <a:defRPr b="1" sz="1800">
                <a:solidFill>
                  <a:srgbClr val="FFFFFF"/>
                </a:solidFill>
              </a:defRPr>
            </a:lvl1pPr>
          </a:lstStyle>
          <a:p>
            <a:pPr/>
            <a:fld id="{86CB4B4D-7CA3-9044-876B-883B54F8677D}" type="slidenum"/>
          </a:p>
        </p:txBody>
      </p:sp>
      <p:sp>
        <p:nvSpPr>
          <p:cNvPr id="194" name="Google Shape;222;g1f83119d95b_0_34"/>
          <p:cNvSpPr txBox="1"/>
          <p:nvPr/>
        </p:nvSpPr>
        <p:spPr>
          <a:xfrm>
            <a:off x="682262" y="1237670"/>
            <a:ext cx="8057751" cy="5299059"/>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spAutoFit/>
          </a:bodyPr>
          <a:lstStyle/>
          <a:p>
            <a:pPr>
              <a:lnSpc>
                <a:spcPct val="150000"/>
              </a:lnSpc>
              <a:defRPr sz="2000"/>
            </a:pPr>
            <a:r>
              <a:t>The current systems for detecting microplastics rely entirely on laboratory-based technologies. While accurate, these systems have the following limitations:</a:t>
            </a:r>
          </a:p>
          <a:p>
            <a:pPr marL="342900" indent="-342900">
              <a:lnSpc>
                <a:spcPct val="150000"/>
              </a:lnSpc>
              <a:buClr>
                <a:srgbClr val="000000"/>
              </a:buClr>
              <a:buSzPct val="100000"/>
              <a:buChar char="▪"/>
              <a:defRPr sz="2000"/>
            </a:pPr>
            <a:r>
              <a:t>Require </a:t>
            </a:r>
            <a:r>
              <a:rPr b="1"/>
              <a:t>specialized laboratory equipment</a:t>
            </a:r>
            <a:r>
              <a:t>.</a:t>
            </a:r>
          </a:p>
          <a:p>
            <a:pPr marL="342900" indent="-342900">
              <a:lnSpc>
                <a:spcPct val="150000"/>
              </a:lnSpc>
              <a:buClr>
                <a:srgbClr val="000000"/>
              </a:buClr>
              <a:buSzPct val="100000"/>
              <a:buChar char="▪"/>
              <a:defRPr b="1" sz="2000"/>
            </a:pPr>
            <a:r>
              <a:t>Expensive and time-consuming</a:t>
            </a:r>
            <a:r>
              <a:rPr b="0"/>
              <a:t> processes.</a:t>
            </a:r>
            <a:endParaRPr b="0"/>
          </a:p>
          <a:p>
            <a:pPr marL="342900" indent="-342900">
              <a:lnSpc>
                <a:spcPct val="150000"/>
              </a:lnSpc>
              <a:buClr>
                <a:srgbClr val="000000"/>
              </a:buClr>
              <a:buSzPct val="100000"/>
              <a:buChar char="▪"/>
              <a:defRPr sz="2000"/>
            </a:pPr>
            <a:r>
              <a:t>Not accessible for everyday users.</a:t>
            </a:r>
          </a:p>
          <a:p>
            <a:pPr marL="342900" indent="-342900">
              <a:lnSpc>
                <a:spcPct val="150000"/>
              </a:lnSpc>
              <a:buClr>
                <a:srgbClr val="000000"/>
              </a:buClr>
              <a:buSzPct val="100000"/>
              <a:buChar char="▪"/>
              <a:defRPr sz="2000"/>
            </a:pPr>
            <a:r>
              <a:t>Cannot be used in real-time scenarios (e.g., testing drinking water at home).</a:t>
            </a:r>
            <a:br/>
            <a:r>
              <a:t>Thus, there is a pressing need for innovative solutions that are cost-effective, easy to use, and capable of reaching the general public.</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89"/>
                                        </p:tgtEl>
                                        <p:attrNameLst>
                                          <p:attrName>style.visibility</p:attrName>
                                        </p:attrNameLst>
                                      </p:cBhvr>
                                      <p:to>
                                        <p:strVal val="visible"/>
                                      </p:to>
                                    </p:set>
                                    <p:animEffect filter="wipe(left)" transition="in">
                                      <p:cBhvr>
                                        <p:cTn id="7" dur="500"/>
                                        <p:tgtEl>
                                          <p:spTgt spid="18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lt" backwards="0">
                                    <p:tmAbs val="100"/>
                                  </p:iterate>
                                  <p:childTnLst>
                                    <p:set>
                                      <p:cBhvr>
                                        <p:cTn id="11" fill="hold"/>
                                        <p:tgtEl>
                                          <p:spTgt spid="1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4" grpId="2"/>
      <p:bldP build="whole" bldLvl="1" animBg="1" rev="0" advAuto="0" spid="189" grpId="1"/>
    </p:bldLst>
  </p:timing>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Arial"/>
        <a:ea typeface="Arial"/>
        <a:cs typeface="Arial"/>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